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561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65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5944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6283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24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4258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1514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889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10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922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237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863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342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8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899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88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CB41-B577-4039-8AC2-0B2BFB948561}" type="datetimeFigureOut">
              <a:rPr lang="he-IL" smtClean="0"/>
              <a:t>כ"ב/טבת/תשפ"ב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443ADE-50DA-499C-AAE6-B0E1039A50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267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dirty="0">
                <a:cs typeface="+mn-cs"/>
              </a:rPr>
              <a:t>מתווה קליטה </a:t>
            </a:r>
            <a:br>
              <a:rPr lang="he-IL" dirty="0">
                <a:cs typeface="+mn-cs"/>
              </a:rPr>
            </a:br>
            <a:r>
              <a:rPr lang="he-IL" dirty="0">
                <a:cs typeface="+mn-cs"/>
              </a:rPr>
              <a:t>"תקופת הביניים"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07067" y="4487438"/>
            <a:ext cx="7766936" cy="129106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he-IL" sz="5100" dirty="0" smtClean="0"/>
              <a:t>טבת </a:t>
            </a:r>
            <a:r>
              <a:rPr lang="he-IL" sz="5100" dirty="0"/>
              <a:t>ה'תשפ"ב - </a:t>
            </a:r>
            <a:r>
              <a:rPr lang="he-IL" sz="5100" dirty="0" smtClean="0"/>
              <a:t>דצמבר </a:t>
            </a:r>
            <a:r>
              <a:rPr lang="he-IL" sz="5100" dirty="0" smtClean="0"/>
              <a:t>2021</a:t>
            </a:r>
          </a:p>
          <a:p>
            <a:pPr algn="ctr"/>
            <a:endParaRPr lang="he-IL" sz="2800" dirty="0"/>
          </a:p>
          <a:p>
            <a:pPr algn="ctr"/>
            <a:r>
              <a:rPr lang="he-IL" sz="2800" dirty="0" smtClean="0">
                <a:solidFill>
                  <a:srgbClr val="FF0000"/>
                </a:solidFill>
              </a:rPr>
              <a:t>אושר באסיפה – 25-12-2021</a:t>
            </a:r>
            <a:endParaRPr lang="he-IL" sz="2800" dirty="0">
              <a:solidFill>
                <a:srgbClr val="FF0000"/>
              </a:solidFill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3143" y="-95004"/>
            <a:ext cx="3028208" cy="170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6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6000" dirty="0"/>
              <a:t>האתגר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e-IL" sz="2400" dirty="0"/>
              <a:t>בתקופת דיוני "אורחות חיים" אנו מעוניינים להרחיב ולשמור על רצף דמוגרפי בלביא, מהעת הזו ועד לקבלת החלטות על אורחות חיינו.</a:t>
            </a:r>
          </a:p>
          <a:p>
            <a:pPr algn="just">
              <a:lnSpc>
                <a:spcPct val="150000"/>
              </a:lnSpc>
            </a:pPr>
            <a:r>
              <a:rPr lang="he-IL" sz="2400" dirty="0"/>
              <a:t>מכיוון שמורכב לקלוט ב"קליטה מסורתית" בתקופה זו, נבחנו אפשרויות שונות לשימור הרצף הדמוגרפי</a:t>
            </a:r>
            <a:r>
              <a:rPr lang="he-IL" sz="2400" dirty="0" smtClean="0"/>
              <a:t>.</a:t>
            </a:r>
            <a:endParaRPr lang="he-IL" sz="24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3143" y="-95004"/>
            <a:ext cx="3028208" cy="170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6000" dirty="0"/>
              <a:t>המענה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e-IL" sz="2400" dirty="0"/>
              <a:t>"שכירות עם פוטנציאל קליטה" - הבאת משפחות במעמד שוכרי דירה, במגבלות שדומות לקליטה הנהוגה כיום, שאלון קליטה, עניין בקליטה בטווח הארוך, </a:t>
            </a:r>
            <a:r>
              <a:rPr lang="he-IL" sz="2400" dirty="0" err="1" smtClean="0"/>
              <a:t>ותיעדוף</a:t>
            </a:r>
            <a:r>
              <a:rPr lang="he-IL" sz="2400" dirty="0" smtClean="0"/>
              <a:t> </a:t>
            </a:r>
            <a:r>
              <a:rPr lang="he-IL" sz="2400" dirty="0"/>
              <a:t>המועמדים המתאימים ביותר ע"י </a:t>
            </a:r>
            <a:r>
              <a:rPr lang="he-IL" sz="2400" dirty="0" smtClean="0"/>
              <a:t>ועדות קבלה וקליטה. </a:t>
            </a:r>
            <a:endParaRPr lang="he-IL" sz="24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3143" y="-95004"/>
            <a:ext cx="3028208" cy="170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4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6000" dirty="0"/>
              <a:t>המשמעות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e-IL" sz="2400" dirty="0"/>
              <a:t>יצירת מאגר פוטנציאלי לקליטה באמצעות קליטת "שוכרים" במקום קליטה למעמד "אורחים לקליטה", והשהיית המעבר לסטטוס "אורחים לקליטה" עד אחרי החלטות השינוי.</a:t>
            </a:r>
            <a:endParaRPr lang="en-US" sz="24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3143" y="-95004"/>
            <a:ext cx="3028208" cy="170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3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6000" dirty="0"/>
              <a:t>יתרונות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he-IL" sz="2400" b="1" u="sng" dirty="0"/>
              <a:t>הקליטה </a:t>
            </a:r>
            <a:r>
              <a:rPr lang="he-IL" sz="2400" b="1" u="sng" dirty="0" smtClean="0"/>
              <a:t>מבחוץ בלביא </a:t>
            </a:r>
            <a:r>
              <a:rPr lang="he-IL" sz="2400" b="1" u="sng" dirty="0"/>
              <a:t>מושהית אך לא נעצרת!</a:t>
            </a:r>
          </a:p>
          <a:p>
            <a:pPr lvl="0" algn="just">
              <a:lnSpc>
                <a:spcPct val="150000"/>
              </a:lnSpc>
            </a:pPr>
            <a:r>
              <a:rPr lang="he-IL" sz="2400" dirty="0"/>
              <a:t>זמן היכרות ארוך יותר עם הנקלטים תוך </a:t>
            </a:r>
            <a:r>
              <a:rPr lang="he-IL" sz="2400" dirty="0" err="1"/>
              <a:t>מחוייבות</a:t>
            </a:r>
            <a:r>
              <a:rPr lang="he-IL" sz="2400" dirty="0"/>
              <a:t> הדדית פחותה. </a:t>
            </a:r>
          </a:p>
          <a:p>
            <a:pPr lvl="0" algn="just">
              <a:lnSpc>
                <a:spcPct val="150000"/>
              </a:lnSpc>
            </a:pPr>
            <a:r>
              <a:rPr lang="he-IL" sz="2400" dirty="0"/>
              <a:t>מאפשר לשקול בהמשך קיצור של תקופת אורחות ומועמדות. </a:t>
            </a:r>
          </a:p>
          <a:p>
            <a:pPr lvl="0" algn="just">
              <a:lnSpc>
                <a:spcPct val="150000"/>
              </a:lnSpc>
            </a:pPr>
            <a:r>
              <a:rPr lang="he-IL" sz="2400" dirty="0"/>
              <a:t>הליך המיון בשלב הראשון מתקצר ולוקח שבועות ספורים במקום כשנה.</a:t>
            </a:r>
          </a:p>
          <a:p>
            <a:pPr lvl="0" algn="just">
              <a:lnSpc>
                <a:spcPct val="150000"/>
              </a:lnSpc>
            </a:pPr>
            <a:r>
              <a:rPr lang="he-IL" sz="2400" dirty="0"/>
              <a:t>במידה ולא יהיה ביקוש ניתן להמשיך במקביל השכרות רגילות.</a:t>
            </a:r>
            <a:endParaRPr lang="en-US" sz="24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3143" y="-95004"/>
            <a:ext cx="3028208" cy="170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06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he-IL" sz="4800" dirty="0"/>
              <a:t>אתגר 2 – </a:t>
            </a:r>
            <a:br>
              <a:rPr lang="he-IL" sz="4800" dirty="0"/>
            </a:br>
            <a:r>
              <a:rPr lang="he-IL" sz="4800" dirty="0"/>
              <a:t>משמעויות לבני משק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pPr algn="just">
              <a:lnSpc>
                <a:spcPct val="150000"/>
              </a:lnSpc>
            </a:pPr>
            <a:r>
              <a:rPr lang="he-IL" sz="2400" dirty="0"/>
              <a:t>איך מתייחסים לבני משק שעזבו </a:t>
            </a:r>
            <a:r>
              <a:rPr lang="he-IL" sz="2400" dirty="0" smtClean="0"/>
              <a:t>וירצו </a:t>
            </a:r>
            <a:r>
              <a:rPr lang="he-IL" sz="2400" dirty="0"/>
              <a:t>לבוא במעמד זה?</a:t>
            </a:r>
          </a:p>
          <a:p>
            <a:pPr algn="just">
              <a:lnSpc>
                <a:spcPct val="150000"/>
              </a:lnSpc>
            </a:pPr>
            <a:r>
              <a:rPr lang="he-IL" sz="2400" dirty="0"/>
              <a:t>מה המשמעות ביחס לבני משק שנמצאים כיום בעצמאות כלכלית בלביא?</a:t>
            </a:r>
            <a:endParaRPr lang="en-US" sz="24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3143" y="-95004"/>
            <a:ext cx="3028208" cy="170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32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he-IL" sz="4800" dirty="0"/>
              <a:t>הצעת החלטה – </a:t>
            </a:r>
            <a:r>
              <a:rPr lang="he-IL" sz="4800" dirty="0" err="1"/>
              <a:t>צמ"ד</a:t>
            </a:r>
            <a:r>
              <a:rPr lang="he-IL" sz="4800" dirty="0"/>
              <a:t/>
            </a:r>
            <a:br>
              <a:rPr lang="he-IL" sz="4800" dirty="0"/>
            </a:br>
            <a:r>
              <a:rPr lang="he-IL" sz="3200" dirty="0"/>
              <a:t>[הנהלת הקהילה + רכזי צעירים, קליטה, קבלה]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608363"/>
            <a:ext cx="9021302" cy="4929469"/>
          </a:xfrm>
        </p:spPr>
        <p:txBody>
          <a:bodyPr>
            <a:normAutofit fontScale="77500" lnSpcReduction="20000"/>
          </a:bodyPr>
          <a:lstStyle/>
          <a:p>
            <a:pPr marL="400050" lvl="0" indent="-400050">
              <a:buFont typeface="+mj-lt"/>
              <a:buAutoNum type="romanUcPeriod"/>
            </a:pPr>
            <a:endParaRPr lang="he-IL" dirty="0"/>
          </a:p>
          <a:p>
            <a:pPr marL="400050" lvl="0" indent="-400050" algn="just">
              <a:lnSpc>
                <a:spcPct val="160000"/>
              </a:lnSpc>
              <a:buFont typeface="+mj-lt"/>
              <a:buAutoNum type="romanUcPeriod"/>
            </a:pPr>
            <a:r>
              <a:rPr lang="he-IL" sz="2600" dirty="0"/>
              <a:t>יתאפשר מסלול "שכירות עם פוטנציאל קליטה" בו השכירות מוגבלת לתום תהליך אורחות חיים, שלאחריהן על השוכרים לעבור למעמד "אורחות לקליטה".</a:t>
            </a:r>
          </a:p>
          <a:p>
            <a:pPr marL="400050" lvl="0" indent="-400050" algn="just">
              <a:lnSpc>
                <a:spcPct val="160000"/>
              </a:lnSpc>
              <a:buFont typeface="+mj-lt"/>
              <a:buAutoNum type="romanUcPeriod"/>
            </a:pPr>
            <a:r>
              <a:rPr lang="he-IL" sz="2600" dirty="0"/>
              <a:t>בני משק במסלול "עצמאות כלכלית" לא יהיו חייבים לעזוב את הקיבוץ בגיל </a:t>
            </a:r>
            <a:r>
              <a:rPr lang="he-IL" sz="2600" dirty="0" smtClean="0"/>
              <a:t>30 ויוכלו: א. לעבור למסלול קליטה. ב. </a:t>
            </a:r>
            <a:r>
              <a:rPr lang="he-IL" sz="2600" dirty="0"/>
              <a:t>להמשיך להתגורר בלביא </a:t>
            </a:r>
            <a:r>
              <a:rPr lang="he-IL" sz="2600" u="sng" dirty="0"/>
              <a:t>בתנאים של שוכרים</a:t>
            </a:r>
            <a:r>
              <a:rPr lang="he-IL" sz="2600" dirty="0"/>
              <a:t> עד תום תהליך אורחות חיים, במעמד ובתנאים של "שכירות עם פוטנציאל קליטה".</a:t>
            </a:r>
          </a:p>
          <a:p>
            <a:pPr marL="400050" lvl="0" indent="-400050" algn="just">
              <a:lnSpc>
                <a:spcPct val="160000"/>
              </a:lnSpc>
              <a:buFont typeface="+mj-lt"/>
              <a:buAutoNum type="romanUcPeriod"/>
            </a:pPr>
            <a:r>
              <a:rPr lang="he-IL" sz="2600" dirty="0"/>
              <a:t>בני משק שעזבו את לביא וקיבלו דמי עזיבה, יוכלו להצטרף ולהתגורר בלביא בתנאים של "שכירות עם פוטנציאל קליטה", באם חלפה תקופת צינון של 3 שנים מיום העזיבה.</a:t>
            </a:r>
            <a:endParaRPr lang="en-US" sz="2600" dirty="0"/>
          </a:p>
          <a:p>
            <a:endParaRPr lang="he-IL" b="1" u="sng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3143" y="-95004"/>
            <a:ext cx="3028208" cy="170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49991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פיאה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11794</TotalTime>
  <Words>298</Words>
  <Application>Microsoft Office PowerPoint</Application>
  <PresentationFormat>מסך רחב</PresentationFormat>
  <Paragraphs>26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Gisha</vt:lpstr>
      <vt:lpstr>Trebuchet MS</vt:lpstr>
      <vt:lpstr>Wingdings 3</vt:lpstr>
      <vt:lpstr>פיאה</vt:lpstr>
      <vt:lpstr>מתווה קליטה  "תקופת הביניים"</vt:lpstr>
      <vt:lpstr>האתגר</vt:lpstr>
      <vt:lpstr>המענה</vt:lpstr>
      <vt:lpstr>המשמעות</vt:lpstr>
      <vt:lpstr>יתרונות</vt:lpstr>
      <vt:lpstr>אתגר 2 –  משמעויות לבני משק</vt:lpstr>
      <vt:lpstr>הצעת החלטה – צמ"ד [הנהלת הקהילה + רכזי צעירים, קליטה, קבלה]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Nati Rosenzweig</dc:creator>
  <cp:lastModifiedBy>רוזנצוויג</cp:lastModifiedBy>
  <cp:revision>24</cp:revision>
  <dcterms:created xsi:type="dcterms:W3CDTF">2021-10-31T12:26:13Z</dcterms:created>
  <dcterms:modified xsi:type="dcterms:W3CDTF">2021-12-26T08:27:07Z</dcterms:modified>
</cp:coreProperties>
</file>