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8"/>
  </p:notesMasterIdLst>
  <p:sldIdLst>
    <p:sldId id="256" r:id="rId2"/>
    <p:sldId id="292" r:id="rId3"/>
    <p:sldId id="266" r:id="rId4"/>
    <p:sldId id="294" r:id="rId5"/>
    <p:sldId id="267" r:id="rId6"/>
    <p:sldId id="273" r:id="rId7"/>
  </p:sldIdLst>
  <p:sldSz cx="12192000" cy="6858000"/>
  <p:notesSz cx="6858000" cy="9144000"/>
  <p:defaultTextStyle>
    <a:defPPr>
      <a:defRPr lang="en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סגנון בהיר 1 - הדגשה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76990DD7-3588-48A3-97F6-FAF5FE364E88}" type="datetimeFigureOut">
              <a:rPr lang="en-IL" smtClean="0"/>
              <a:t>05/16/2023</a:t>
            </a:fld>
            <a:endParaRPr lang="en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EDC65A48-2E78-41FC-A762-B8BF201D8C35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740479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D69555-EE48-4B19-812B-4E1068DBF976}"/>
              </a:ext>
            </a:extLst>
          </p:cNvPr>
          <p:cNvSpPr/>
          <p:nvPr/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</a:extLst>
          </p:cNvPr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5388" y="863068"/>
            <a:ext cx="6007691" cy="4985916"/>
          </a:xfrm>
        </p:spPr>
        <p:txBody>
          <a:bodyPr anchor="ctr">
            <a:noAutofit/>
          </a:bodyPr>
          <a:lstStyle>
            <a:lvl1pPr algn="l">
              <a:lnSpc>
                <a:spcPct val="125000"/>
              </a:lnSpc>
              <a:defRPr sz="6000" b="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7352" y="863068"/>
            <a:ext cx="3351729" cy="5120069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 b="0" cap="none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72EEBA-3A5D-41CE-8465-A45A0F65674E}"/>
              </a:ext>
            </a:extLst>
          </p:cNvPr>
          <p:cNvSpPr/>
          <p:nvPr/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9F4CF2F-CDFA-4A37-837C-819D5238E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7353" y="6309360"/>
            <a:ext cx="2151134" cy="457200"/>
          </a:xfrm>
        </p:spPr>
        <p:txBody>
          <a:bodyPr/>
          <a:lstStyle/>
          <a:p>
            <a:pPr algn="l"/>
            <a:fld id="{0DCFB061-4267-4D9F-8017-6F550D3068DF}" type="datetime1">
              <a:rPr lang="en-US" smtClean="0"/>
              <a:t>5/16/2023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FECE62A-61A4-407D-8F0B-D459CD977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5388" y="6309360"/>
            <a:ext cx="6007691" cy="457200"/>
          </a:xfrm>
        </p:spPr>
        <p:txBody>
          <a:bodyPr/>
          <a:lstStyle>
            <a:lvl1pPr algn="r">
              <a:defRPr/>
            </a:lvl1pPr>
          </a:lstStyle>
          <a:p>
            <a:pPr algn="l"/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99FE60A9-FE2A-451F-9244-60FCE7FE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822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BC61-5547-4A60-8DA1-6699760D9972}" type="datetime1">
              <a:rPr lang="en-US" smtClean="0"/>
              <a:t>5/16/2023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451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24B9D1C6-60D0-4CD1-8F31-F912522EB041}" type="datetime1">
              <a:rPr lang="en-US" smtClean="0"/>
              <a:t>5/16/2023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4589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ED5C-5A53-433E-8A55-46F54CE81DA5}" type="datetime1">
              <a:rPr lang="en-US" smtClean="0"/>
              <a:t>5/16/2023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848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FD12B6-57DE-4B63-A723-500B050FB7DD}"/>
              </a:ext>
            </a:extLst>
          </p:cNvPr>
          <p:cNvSpPr/>
          <p:nvPr/>
        </p:nvSpPr>
        <p:spPr>
          <a:xfrm>
            <a:off x="0" y="4215384"/>
            <a:ext cx="12192000" cy="264261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16" y="1406284"/>
            <a:ext cx="10593694" cy="2597841"/>
          </a:xfrm>
        </p:spPr>
        <p:txBody>
          <a:bodyPr anchor="b">
            <a:normAutofit/>
          </a:bodyPr>
          <a:lstStyle>
            <a:lvl1pPr algn="ctr">
              <a:lnSpc>
                <a:spcPct val="125000"/>
              </a:lnSpc>
              <a:defRPr sz="44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18312" y="4527856"/>
            <a:ext cx="6559018" cy="1570245"/>
          </a:xfrm>
        </p:spPr>
        <p:txBody>
          <a:bodyPr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1E2E75-4758-4930-8024-39287C962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BC0C-B6DF-45E9-B954-11C99AA62C3E}" type="datetime1">
              <a:rPr lang="en-US" smtClean="0"/>
              <a:t>5/16/2023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8B9949-402C-42C2-9A94-16590FC0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39D83F6-DAF4-4876-AA41-F246EC970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613A19-DDA2-44F6-9ED4-F87771C684B8}"/>
              </a:ext>
            </a:extLst>
          </p:cNvPr>
          <p:cNvSpPr/>
          <p:nvPr/>
        </p:nvSpPr>
        <p:spPr>
          <a:xfrm>
            <a:off x="0" y="4215384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345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76670" y="705114"/>
            <a:ext cx="6172412" cy="2403846"/>
          </a:xfrm>
        </p:spPr>
        <p:txBody>
          <a:bodyPr anchor="b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70" y="3749040"/>
            <a:ext cx="6172411" cy="2346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B71B9-2624-4F21-93EE-35A78B1A0DAD}" type="datetime1">
              <a:rPr lang="en-US" smtClean="0"/>
              <a:t>5/16/2023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6B9B5-A5D1-4099-B52B-78F39AB0AFCB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116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67" y="658999"/>
            <a:ext cx="6166422" cy="457200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68" y="1116199"/>
            <a:ext cx="6166422" cy="20621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76668" y="3623098"/>
            <a:ext cx="6166421" cy="457200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6670" y="4102370"/>
            <a:ext cx="6166419" cy="206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7C2A-BE2E-4840-A907-3254E2916C96}" type="datetime1">
              <a:rPr lang="en-US" smtClean="0"/>
              <a:t>5/16/2023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26B370B-8381-431F-9492-0EA120511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A89085-2231-4A9C-B23C-B199A9DD26C5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389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D215-1C45-48A0-8534-39FFE8A7C95A}" type="datetime1">
              <a:rPr lang="en-US" smtClean="0"/>
              <a:t>5/16/2023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295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CF41D3-C6B9-4E99-9321-87C4E216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63A0F-DEF3-4134-98D0-2E1276938A8B}" type="datetime1">
              <a:rPr lang="en-US" smtClean="0"/>
              <a:t>5/16/2023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5BC6EB-07B1-46AF-AC33-E998BC6AA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E3A0C1-6562-4819-9E88-4C1378FD5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929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ACA29BA-0143-49FF-8608-DB1623D99537}"/>
              </a:ext>
            </a:extLst>
          </p:cNvPr>
          <p:cNvSpPr/>
          <p:nvPr/>
        </p:nvSpPr>
        <p:spPr>
          <a:xfrm>
            <a:off x="0" y="0"/>
            <a:ext cx="8248592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3015" y="640079"/>
            <a:ext cx="2796066" cy="2551751"/>
          </a:xfrm>
        </p:spPr>
        <p:txBody>
          <a:bodyPr anchor="b">
            <a:normAutofit/>
          </a:bodyPr>
          <a:lstStyle>
            <a:lvl1pPr algn="l">
              <a:lnSpc>
                <a:spcPct val="135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818" y="640078"/>
            <a:ext cx="6969693" cy="545592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53015" y="3223803"/>
            <a:ext cx="2796066" cy="2872197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10CF18-370D-4E80-AE4C-396FFDFCAE5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5EBFE9C-5A22-4462-9C51-E00C03F55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53015" y="6309360"/>
            <a:ext cx="1734207" cy="457200"/>
          </a:xfrm>
        </p:spPr>
        <p:txBody>
          <a:bodyPr/>
          <a:lstStyle>
            <a:lvl1pPr algn="l">
              <a:defRPr/>
            </a:lvl1pPr>
          </a:lstStyle>
          <a:p>
            <a:fld id="{61A2E4C8-2960-4ADD-862C-4D9643CB15AC}" type="datetime1">
              <a:rPr lang="en-US" smtClean="0"/>
              <a:t>5/16/2023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EBBFF2E-AA66-4B76-9139-CB000B5A4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818" y="6309360"/>
            <a:ext cx="6993867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44F64C4-BF20-4F6B-B650-57C71C82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039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4996" y="640079"/>
            <a:ext cx="2714085" cy="2695903"/>
          </a:xfrm>
        </p:spPr>
        <p:txBody>
          <a:bodyPr anchor="b">
            <a:noAutofit/>
          </a:bodyPr>
          <a:lstStyle>
            <a:lvl1pPr algn="l"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248592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834996" y="3429000"/>
            <a:ext cx="2714085" cy="2508026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949BC8-9ABF-49F6-851C-5DB0B86CA70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E1EE21-E3FA-4D43-B224-C66495963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4997" y="6309360"/>
            <a:ext cx="1645920" cy="457200"/>
          </a:xfrm>
        </p:spPr>
        <p:txBody>
          <a:bodyPr/>
          <a:lstStyle/>
          <a:p>
            <a:fld id="{48BDEA15-09CD-4275-A8E0-385C965F48B0}" type="datetime1">
              <a:rPr lang="en-US" smtClean="0"/>
              <a:t>5/16/2023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2D7F83-8993-4ED4-9F02-663CC0850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3678B7-E511-4CE1-BEE5-89E959B9B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0080" y="6309360"/>
            <a:ext cx="4946592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416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86F82F-1B47-46ED-8EAE-53EF71E59E9A}"/>
              </a:ext>
            </a:extLst>
          </p:cNvPr>
          <p:cNvSpPr/>
          <p:nvPr/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2918" y="705113"/>
            <a:ext cx="3411973" cy="5197498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71" y="705113"/>
            <a:ext cx="6172412" cy="5197497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2917" y="6309360"/>
            <a:ext cx="341197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4AF8082C-0922-4249-A612-B415F5231620}" type="datetime1">
              <a:rPr lang="en-US" smtClean="0"/>
              <a:t>5/16/2023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76670" y="6309360"/>
            <a:ext cx="494659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9202" y="6309360"/>
            <a:ext cx="979879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1BAF6F-6275-4646-9C59-331B29B9550F}"/>
              </a:ext>
            </a:extLst>
          </p:cNvPr>
          <p:cNvSpPr/>
          <p:nvPr/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53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15" r:id="rId4"/>
    <p:sldLayoutId id="2147483716" r:id="rId5"/>
    <p:sldLayoutId id="2147483721" r:id="rId6"/>
    <p:sldLayoutId id="2147483717" r:id="rId7"/>
    <p:sldLayoutId id="2147483718" r:id="rId8"/>
    <p:sldLayoutId id="2147483719" r:id="rId9"/>
    <p:sldLayoutId id="2147483720" r:id="rId10"/>
    <p:sldLayoutId id="2147483722" r:id="rId11"/>
  </p:sldLayoutIdLst>
  <p:hf sldNum="0" hdr="0" ftr="0" dt="0"/>
  <p:txStyles>
    <p:titleStyle>
      <a:lvl1pPr algn="l" defTabSz="914400" rtl="0" eaLnBrk="1" latinLnBrk="0" hangingPunct="1">
        <a:lnSpc>
          <a:spcPct val="150000"/>
        </a:lnSpc>
        <a:spcBef>
          <a:spcPct val="0"/>
        </a:spcBef>
        <a:buNone/>
        <a:defRPr sz="36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package" Target="../embeddings/Microsoft_Excel_Worksheet1.xlsx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A22F210-7186-4074-94C5-FAD2C2EB15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D93057-B056-4D1D-B0DA-F1619DAAF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25689"/>
            <a:ext cx="6795928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7DF99E-E8C1-4070-9FB2-028915FDED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5103" y="1057522"/>
            <a:ext cx="4741843" cy="2173433"/>
          </a:xfrm>
        </p:spPr>
        <p:txBody>
          <a:bodyPr>
            <a:normAutofit/>
          </a:bodyPr>
          <a:lstStyle/>
          <a:p>
            <a:r>
              <a:rPr lang="he-IL" sz="3600" dirty="0">
                <a:solidFill>
                  <a:schemeClr val="bg1"/>
                </a:solidFill>
              </a:rPr>
              <a:t>הסבת בתי הנעורים למבנה להשכרה</a:t>
            </a:r>
            <a:endParaRPr lang="en-IL" sz="36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E39668-52D0-4B24-A552-19D6A0E189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5104" y="3751118"/>
            <a:ext cx="4797502" cy="2049359"/>
          </a:xfrm>
        </p:spPr>
        <p:txBody>
          <a:bodyPr anchor="t">
            <a:noAutofit/>
          </a:bodyPr>
          <a:lstStyle/>
          <a:p>
            <a:pPr algn="r">
              <a:lnSpc>
                <a:spcPct val="100000"/>
              </a:lnSpc>
            </a:pPr>
            <a:r>
              <a:rPr lang="he-IL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הנהלת קהילה</a:t>
            </a:r>
          </a:p>
          <a:p>
            <a:pPr algn="r">
              <a:lnSpc>
                <a:spcPct val="100000"/>
              </a:lnSpc>
            </a:pPr>
            <a:r>
              <a:rPr lang="he-IL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אייר תשפ"ג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B41592-BC5E-4AE2-8CA7-91C73FD8F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89697"/>
            <a:ext cx="1070775" cy="2466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574A3D-9991-4D4A-91DF-0D0DE47DB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A56255-4961-41E1-887B-7319F23C9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499C5A-B2DC-4259-80BF-4B9238B7B1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32" r="23870" b="-2"/>
          <a:stretch/>
        </p:blipFill>
        <p:spPr>
          <a:xfrm>
            <a:off x="6859936" y="-2"/>
            <a:ext cx="5332064" cy="6858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7E0AE5-7D44-495A-9F43-0AAA14487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0688" y="3419903"/>
            <a:ext cx="4792211" cy="340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151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CA22F210-7186-4074-94C5-FAD2C2EB15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7ED93057-B056-4D1D-B0DA-F1619DAAF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25686"/>
            <a:ext cx="6795928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F5B41592-BC5E-4AE2-8CA7-91C73FD8F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89697"/>
            <a:ext cx="1070775" cy="2466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CB574A3D-9991-4D4A-91DF-0D0DE47DB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1E1E5DE2-A148-4DE9-B743-4A00C8F28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25686"/>
            <a:ext cx="679399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499C5A-B2DC-4259-80BF-4B9238B7B1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46" b="4941"/>
          <a:stretch/>
        </p:blipFill>
        <p:spPr>
          <a:xfrm>
            <a:off x="1070774" y="3354633"/>
            <a:ext cx="5723218" cy="3438729"/>
          </a:xfrm>
          <a:prstGeom prst="rect">
            <a:avLst/>
          </a:prstGeom>
          <a:noFill/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D5A56255-4961-41E1-887B-7319F23C9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0DA88B9B-AB70-4E8F-8499-E6548244D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55263"/>
            <a:ext cx="1219200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59451C17-369A-43E9-AE82-361F799EDF00}"/>
              </a:ext>
            </a:extLst>
          </p:cNvPr>
          <p:cNvSpPr txBox="1">
            <a:spLocks/>
          </p:cNvSpPr>
          <p:nvPr/>
        </p:nvSpPr>
        <p:spPr>
          <a:xfrm>
            <a:off x="7311773" y="325459"/>
            <a:ext cx="4654562" cy="2693965"/>
          </a:xfrm>
          <a:prstGeom prst="rect">
            <a:avLst/>
          </a:prstGeom>
        </p:spPr>
        <p:txBody>
          <a:bodyPr vert="horz" lIns="109728" tIns="109728" rIns="109728" bIns="91440" rtlCol="0" anchor="t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400" b="0" kern="1200" cap="none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0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00000"/>
              </a:lnSpc>
            </a:pPr>
            <a:r>
              <a:rPr lang="he-IL" sz="11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מצב קיים</a:t>
            </a:r>
          </a:p>
          <a:p>
            <a:pPr marL="285750" indent="-285750" algn="r" rt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e-IL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מבנים. כל מבנה קומת קרקע וקומה א'. שטח מבנה 180 מ"ר. 90 מ"ר בכל קומה.</a:t>
            </a:r>
          </a:p>
          <a:p>
            <a:pPr marL="285750" indent="-285750" algn="r" rt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e-IL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הנהלת הקהילה הונחתה לבצע היתכנות כלכלית וקהילתית להסב את המבנים להשכרה כלכלית.</a:t>
            </a:r>
          </a:p>
          <a:p>
            <a:pPr marL="285750" indent="-285750" algn="r" rt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e-IL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הנחת עבודה בסיסית שאין רצון לשנות את המבנה חיצונית, מכיוון שמהלך כזה יצריך אישורי בניה ופתרון </a:t>
            </a:r>
            <a:r>
              <a:rPr lang="he-IL" sz="1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מיקלוט</a:t>
            </a:r>
            <a:r>
              <a:rPr lang="he-IL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(ממ"ד).</a:t>
            </a:r>
          </a:p>
          <a:p>
            <a:pPr marL="285750" indent="-285750" algn="r" rt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e-IL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הנחת עבודה שיש כיום ביקוש להשכרת דירות בלביא והביקוש יגדל משמעותית לאחר שינוי אורחות חיים.</a:t>
            </a:r>
          </a:p>
          <a:p>
            <a:pPr marL="285750" indent="-285750" algn="r" rt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e-IL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אין אפשרות להכניס משפחה עם ילד+ לדירות הקיימות כיום בבתי הנעורים. בנוסף, יש ביקוש להשכרה של דירות קטנות ליחידים (בעיקר עובדים שכירים בלביא).</a:t>
            </a:r>
          </a:p>
          <a:p>
            <a:pPr marL="285750" indent="-285750" algn="r" rt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e-IL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התחשבות במגבלת דירה בודדת של 55 מ"ר.</a:t>
            </a:r>
          </a:p>
          <a:p>
            <a:pPr marL="285750" indent="-285750" algn="r" rt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e-IL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צוות של: תמר שורק, עידית רייס, דני שטרן, נתנאל יעקובוביץ, עוז ריכטר,  ואמנון סודרי בדקו את הנושא.</a:t>
            </a:r>
          </a:p>
          <a:p>
            <a:pPr marL="285750" indent="-285750" algn="r" rtl="1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he-IL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r" rtl="1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he-IL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r" rtl="1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16086777-1664-4571-BDA4-E26EB3D8F612}"/>
              </a:ext>
            </a:extLst>
          </p:cNvPr>
          <p:cNvSpPr txBox="1">
            <a:spLocks/>
          </p:cNvSpPr>
          <p:nvPr/>
        </p:nvSpPr>
        <p:spPr>
          <a:xfrm>
            <a:off x="1561186" y="1319397"/>
            <a:ext cx="4654562" cy="97574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109728" tIns="109728" rIns="109728" bIns="91440" rtlCol="0" anchor="t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400" b="0" kern="1200" cap="none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0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עיקרי נתוני הפרויקט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F4B6CB-DD38-44A2-85FD-72A0A2D01DEC}"/>
              </a:ext>
            </a:extLst>
          </p:cNvPr>
          <p:cNvSpPr txBox="1"/>
          <p:nvPr/>
        </p:nvSpPr>
        <p:spPr>
          <a:xfrm>
            <a:off x="6827932" y="3938306"/>
            <a:ext cx="532389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e-IL" dirty="0"/>
              <a:t>המלצת הצוות להנהלת הקהילה:</a:t>
            </a:r>
          </a:p>
          <a:p>
            <a:pPr algn="r"/>
            <a:r>
              <a:rPr lang="he-IL" dirty="0"/>
              <a:t>א. ליצור מכל קומה דירה משפחתית (55 מ"ר) ודירה ליחיד/זוג (35 מ"ר).</a:t>
            </a:r>
          </a:p>
          <a:p>
            <a:pPr algn="r"/>
            <a:r>
              <a:rPr lang="he-IL" dirty="0"/>
              <a:t>ב. לבצע השקעה במבנה אחד ולאחר שנה מתום גמר הבניה, להשלים את הפרויקט לאחר אישור נוסף על כלל המבנים.</a:t>
            </a:r>
          </a:p>
          <a:p>
            <a:pPr algn="r"/>
            <a:r>
              <a:rPr lang="he-IL" dirty="0"/>
              <a:t>מגמר ההשקעה יוטל על תקציב הקהילה הוצאה של 10% מההשקעה לאורך 10 שנים.</a:t>
            </a:r>
          </a:p>
          <a:p>
            <a:pPr algn="r"/>
            <a:r>
              <a:rPr lang="he-IL" dirty="0"/>
              <a:t>להערכת הצוות העלות תכוסה על ידי שכר הדירה.</a:t>
            </a:r>
            <a:endParaRPr lang="en-IL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DFF261-8005-44C3-BDAA-3B1F202A6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039" y="3522552"/>
            <a:ext cx="5138224" cy="310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62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16CAB4-4C5F-4224-9FFC-44BD1F659F49}"/>
              </a:ext>
            </a:extLst>
          </p:cNvPr>
          <p:cNvSpPr txBox="1"/>
          <p:nvPr/>
        </p:nvSpPr>
        <p:spPr>
          <a:xfrm>
            <a:off x="95494" y="342900"/>
            <a:ext cx="453403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b="1" u="sng" dirty="0"/>
              <a:t>הנחות התחשיב:</a:t>
            </a:r>
          </a:p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he-IL" dirty="0"/>
              <a:t>הקמת 4 חדרים להשכרה במבנה אחד.</a:t>
            </a:r>
          </a:p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he-IL" dirty="0"/>
              <a:t>2 דירות בגודל 55 מ"ר ושתי דירות בגודל 35 מ"ר.</a:t>
            </a:r>
          </a:p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he-IL" dirty="0"/>
              <a:t>עלות שיפוץ מבנה: 4 יח"ד 680 </a:t>
            </a:r>
            <a:r>
              <a:rPr lang="he-IL" dirty="0" err="1"/>
              <a:t>אש"ח</a:t>
            </a:r>
            <a:r>
              <a:rPr lang="he-IL" dirty="0"/>
              <a:t>. </a:t>
            </a:r>
          </a:p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he-IL" dirty="0"/>
              <a:t>עלות הפיתוח 150 </a:t>
            </a:r>
            <a:r>
              <a:rPr lang="he-IL" dirty="0" err="1"/>
              <a:t>אש"ח</a:t>
            </a:r>
            <a:r>
              <a:rPr lang="he-IL" dirty="0"/>
              <a:t>. עלות הפיתוח תשמש בעתיד גם לבתים הנוספים.</a:t>
            </a:r>
          </a:p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he-IL" dirty="0"/>
              <a:t>שכר דירה 50 ₪ למ"ר לחודש. שכר דירה שנתי לכלל המבנה  108,000 ₪.</a:t>
            </a:r>
          </a:p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he-IL" dirty="0"/>
              <a:t>יש עלויות שוטפות. לצורך תחשיב 5% מההכנסות.</a:t>
            </a:r>
          </a:p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he-IL" dirty="0"/>
              <a:t>כיום קיבוץ לביא משלם ארנונה שנתית 38 ₪ למ"ר. במידה והמבנים מאוכלסים ולא. </a:t>
            </a:r>
          </a:p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he-IL" dirty="0"/>
              <a:t>נלקח לצורך תחשיב 95% משכר הדירה הפוטנציאלי.</a:t>
            </a:r>
          </a:p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he-IL" dirty="0"/>
              <a:t>לא נלקח בתחשיב שכר דירה כעת.</a:t>
            </a:r>
          </a:p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he-IL" dirty="0"/>
              <a:t>השוכרים יישלמו ארנונה, חשמל ומים לפי צריכה.</a:t>
            </a:r>
            <a:endParaRPr lang="en-IL" dirty="0"/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C1779ADF-AD52-4FBA-96EF-650523B198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201324"/>
              </p:ext>
            </p:extLst>
          </p:nvPr>
        </p:nvGraphicFramePr>
        <p:xfrm>
          <a:off x="4876800" y="301139"/>
          <a:ext cx="701675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3775">
                  <a:extLst>
                    <a:ext uri="{9D8B030D-6E8A-4147-A177-3AD203B41FA5}">
                      <a16:colId xmlns:a16="http://schemas.microsoft.com/office/drawing/2014/main" val="4162255548"/>
                    </a:ext>
                  </a:extLst>
                </a:gridCol>
                <a:gridCol w="3482975">
                  <a:extLst>
                    <a:ext uri="{9D8B030D-6E8A-4147-A177-3AD203B41FA5}">
                      <a16:colId xmlns:a16="http://schemas.microsoft.com/office/drawing/2014/main" val="272591381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 rtl="1"/>
                      <a:r>
                        <a:rPr lang="he-IL" dirty="0"/>
                        <a:t>תקציר נתונים פיננסים פרויקט</a:t>
                      </a:r>
                      <a:endParaRPr lang="en-I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584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he-IL" dirty="0"/>
                        <a:t>680 </a:t>
                      </a:r>
                      <a:r>
                        <a:rPr lang="he-IL" dirty="0" err="1"/>
                        <a:t>אש"ח</a:t>
                      </a:r>
                      <a:endParaRPr lang="en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dirty="0"/>
                        <a:t>עלות השקעה במבנה</a:t>
                      </a:r>
                      <a:endParaRPr lang="en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3361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he-IL" dirty="0"/>
                        <a:t>150 </a:t>
                      </a:r>
                      <a:r>
                        <a:rPr lang="he-IL" dirty="0" err="1"/>
                        <a:t>אש"ח</a:t>
                      </a:r>
                      <a:endParaRPr lang="en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dirty="0"/>
                        <a:t>עלות תשתיות</a:t>
                      </a:r>
                      <a:endParaRPr lang="en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5900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he-IL" dirty="0"/>
                        <a:t>4</a:t>
                      </a:r>
                      <a:endParaRPr lang="en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dirty="0"/>
                        <a:t>מספר דירות</a:t>
                      </a:r>
                      <a:endParaRPr lang="en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184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he-IL" dirty="0"/>
                        <a:t>108 </a:t>
                      </a:r>
                      <a:r>
                        <a:rPr lang="he-IL" dirty="0" err="1"/>
                        <a:t>אש"ח</a:t>
                      </a:r>
                      <a:endParaRPr lang="en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dirty="0"/>
                        <a:t>צפי שכר דירה שנתי</a:t>
                      </a:r>
                      <a:endParaRPr lang="en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63740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6352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36C2CD74-7A62-04D3-D94A-31E48295A21F}"/>
              </a:ext>
            </a:extLst>
          </p:cNvPr>
          <p:cNvSpPr txBox="1"/>
          <p:nvPr/>
        </p:nvSpPr>
        <p:spPr>
          <a:xfrm>
            <a:off x="4815040" y="184639"/>
            <a:ext cx="2561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b="1" u="sng" dirty="0"/>
              <a:t>תוכנית קומה (שתי דירות)</a:t>
            </a:r>
            <a:endParaRPr lang="en-IL" b="1" u="sng" dirty="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4371D7B-EC60-6890-FF27-FCF7F607C5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he-IL" altLang="he-I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he-IL" altLang="he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תמונה 4" descr="תמונה שמכילה תרשים&#10;&#10;התיאור נוצר באופן אוטומטי">
            <a:extLst>
              <a:ext uri="{FF2B5EF4-FFF2-40B4-BE49-F238E27FC236}">
                <a16:creationId xmlns:a16="http://schemas.microsoft.com/office/drawing/2014/main" id="{6D04A3BF-98A5-3DD2-C5EC-71788BF67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75352" y="-1207383"/>
            <a:ext cx="6353171" cy="975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44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AAC5C2-1512-4A4E-BA62-E894EBF86704}"/>
              </a:ext>
            </a:extLst>
          </p:cNvPr>
          <p:cNvSpPr txBox="1"/>
          <p:nvPr/>
        </p:nvSpPr>
        <p:spPr>
          <a:xfrm>
            <a:off x="4308075" y="77172"/>
            <a:ext cx="2250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000" b="1" u="sng" dirty="0"/>
              <a:t>בדיקת כלכלית מיזם</a:t>
            </a:r>
            <a:endParaRPr lang="en-IL" sz="2000" b="1" u="sng" dirty="0"/>
          </a:p>
        </p:txBody>
      </p:sp>
      <p:graphicFrame>
        <p:nvGraphicFramePr>
          <p:cNvPr id="2" name="אובייקט 1">
            <a:extLst>
              <a:ext uri="{FF2B5EF4-FFF2-40B4-BE49-F238E27FC236}">
                <a16:creationId xmlns:a16="http://schemas.microsoft.com/office/drawing/2014/main" id="{0A47FD74-30E9-CA41-AA0A-F923E9E59C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0031446"/>
              </p:ext>
            </p:extLst>
          </p:nvPr>
        </p:nvGraphicFramePr>
        <p:xfrm>
          <a:off x="626452" y="3721588"/>
          <a:ext cx="11220450" cy="252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220304" imgH="2524232" progId="Excel.Sheet.12">
                  <p:embed/>
                </p:oleObj>
              </mc:Choice>
              <mc:Fallback>
                <p:oleObj name="Worksheet" r:id="rId2" imgW="11220304" imgH="252423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26452" y="3721588"/>
                        <a:ext cx="11220450" cy="2524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אובייקט 2">
            <a:extLst>
              <a:ext uri="{FF2B5EF4-FFF2-40B4-BE49-F238E27FC236}">
                <a16:creationId xmlns:a16="http://schemas.microsoft.com/office/drawing/2014/main" id="{235EADC5-3032-E860-6C4B-59D7BA4B5B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41961"/>
              </p:ext>
            </p:extLst>
          </p:nvPr>
        </p:nvGraphicFramePr>
        <p:xfrm>
          <a:off x="9160852" y="688609"/>
          <a:ext cx="2686050" cy="262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2685904" imgH="2628832" progId="Excel.Sheet.12">
                  <p:embed/>
                </p:oleObj>
              </mc:Choice>
              <mc:Fallback>
                <p:oleObj name="Worksheet" r:id="rId4" imgW="2685904" imgH="262883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160852" y="688609"/>
                        <a:ext cx="2686050" cy="2628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3502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B40B75-4410-4D45-BC6F-832EF5749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76668" y="283663"/>
            <a:ext cx="6166422" cy="45720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r" rtl="1"/>
            <a:r>
              <a:rPr lang="he-IL" sz="2800" dirty="0">
                <a:solidFill>
                  <a:schemeClr val="bg1"/>
                </a:solidFill>
              </a:rPr>
              <a:t>בעד</a:t>
            </a:r>
            <a:endParaRPr lang="en-IL" sz="28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31886-E867-477F-8036-B1BF5B4AEB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76668" y="740864"/>
            <a:ext cx="6166422" cy="2249986"/>
          </a:xfrm>
        </p:spPr>
        <p:txBody>
          <a:bodyPr>
            <a:noAutofit/>
          </a:bodyPr>
          <a:lstStyle/>
          <a:p>
            <a:pPr marL="285750" indent="-285750" algn="r" rt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he-IL" sz="1400" dirty="0"/>
              <a:t>הגדלת מצאי הדירות בלביא</a:t>
            </a:r>
          </a:p>
          <a:p>
            <a:pPr marL="285750" indent="-285750" algn="r" rt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he-IL" sz="1400" dirty="0"/>
              <a:t>פתרון בעתיד למשפחות בשלבים ראשונים (עד2 ילדים)</a:t>
            </a:r>
          </a:p>
          <a:p>
            <a:pPr marL="285750" indent="-285750" algn="r" rt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he-IL" sz="1400" dirty="0"/>
              <a:t>פתרון מותאם לשוכרים בודדים.</a:t>
            </a:r>
          </a:p>
          <a:p>
            <a:pPr marL="285750" indent="-285750" algn="r" rt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he-IL" sz="1400" dirty="0"/>
              <a:t>התחדשות סביבתית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CFB9FA-D539-48F1-B247-C75D09BEFD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solidFill>
            <a:srgbClr val="C00000"/>
          </a:solidFill>
        </p:spPr>
        <p:txBody>
          <a:bodyPr>
            <a:noAutofit/>
          </a:bodyPr>
          <a:lstStyle/>
          <a:p>
            <a:pPr algn="r" rtl="1"/>
            <a:r>
              <a:rPr lang="he-IL" sz="2800" dirty="0">
                <a:solidFill>
                  <a:schemeClr val="bg1"/>
                </a:solidFill>
              </a:rPr>
              <a:t>נגד</a:t>
            </a:r>
            <a:endParaRPr lang="en-IL" sz="2800" dirty="0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3B15FFE-2D5E-410A-943C-0A924C8C3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376666" y="4507793"/>
            <a:ext cx="6166419" cy="2066544"/>
          </a:xfrm>
        </p:spPr>
        <p:txBody>
          <a:bodyPr>
            <a:normAutofit/>
          </a:bodyPr>
          <a:lstStyle/>
          <a:p>
            <a:pPr marL="285750" indent="-285750" algn="r" rtl="1">
              <a:buFont typeface="Wingdings" panose="05000000000000000000" pitchFamily="2" charset="2"/>
              <a:buChar char="ü"/>
            </a:pPr>
            <a:r>
              <a:rPr lang="he-IL" sz="1400" dirty="0"/>
              <a:t>אין לקהילה תקציב פנוי להשקעות</a:t>
            </a:r>
          </a:p>
          <a:p>
            <a:pPr marL="285750" indent="-285750" algn="r" rtl="1">
              <a:buFont typeface="Wingdings" panose="05000000000000000000" pitchFamily="2" charset="2"/>
              <a:buChar char="ü"/>
            </a:pPr>
            <a:endParaRPr lang="en-IL" sz="1400" dirty="0"/>
          </a:p>
        </p:txBody>
      </p:sp>
      <p:pic>
        <p:nvPicPr>
          <p:cNvPr id="1026" name="Picture 2" descr="בעד או נגד? - בלוג גולשים בכמוני | כמוני">
            <a:extLst>
              <a:ext uri="{FF2B5EF4-FFF2-40B4-BE49-F238E27FC236}">
                <a16:creationId xmlns:a16="http://schemas.microsoft.com/office/drawing/2014/main" id="{1BB28612-2097-493E-B1D6-EFD3E56EE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8200" cy="369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599403"/>
      </p:ext>
    </p:extLst>
  </p:cSld>
  <p:clrMapOvr>
    <a:masterClrMapping/>
  </p:clrMapOvr>
</p:sld>
</file>

<file path=ppt/theme/theme1.xml><?xml version="1.0" encoding="utf-8"?>
<a:theme xmlns:a="http://schemas.openxmlformats.org/drawingml/2006/main" name="ShojiVTI">
  <a:themeElements>
    <a:clrScheme name="AnalogousFromLightSeedLeftStep">
      <a:dk1>
        <a:srgbClr val="000000"/>
      </a:dk1>
      <a:lt1>
        <a:srgbClr val="FFFFFF"/>
      </a:lt1>
      <a:dk2>
        <a:srgbClr val="242841"/>
      </a:dk2>
      <a:lt2>
        <a:srgbClr val="E8E7E2"/>
      </a:lt2>
      <a:accent1>
        <a:srgbClr val="969DC6"/>
      </a:accent1>
      <a:accent2>
        <a:srgbClr val="7FA0BA"/>
      </a:accent2>
      <a:accent3>
        <a:srgbClr val="83ABAC"/>
      </a:accent3>
      <a:accent4>
        <a:srgbClr val="76AD98"/>
      </a:accent4>
      <a:accent5>
        <a:srgbClr val="84AE8C"/>
      </a:accent5>
      <a:accent6>
        <a:srgbClr val="85B078"/>
      </a:accent6>
      <a:hlink>
        <a:srgbClr val="8B8354"/>
      </a:hlink>
      <a:folHlink>
        <a:srgbClr val="7F7F7F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ojiVTI" id="{00D0DDEB-E771-48E5-9E96-0647434F08B1}" vid="{9D22D596-7FD0-4F89-958C-AD79A0949111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4634</TotalTime>
  <Words>381</Words>
  <Application>Microsoft Office PowerPoint</Application>
  <PresentationFormat>מסך רחב</PresentationFormat>
  <Paragraphs>48</Paragraphs>
  <Slides>6</Slides>
  <Notes>0</Notes>
  <HiddenSlides>0</HiddenSlides>
  <MMClips>0</MMClips>
  <ScaleCrop>false</ScaleCrop>
  <HeadingPairs>
    <vt:vector size="8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שרתי OLE מוטבעים</vt:lpstr>
      </vt:variant>
      <vt:variant>
        <vt:i4>1</vt:i4>
      </vt:variant>
      <vt:variant>
        <vt:lpstr>כותרות שקופיות</vt:lpstr>
      </vt:variant>
      <vt:variant>
        <vt:i4>6</vt:i4>
      </vt:variant>
    </vt:vector>
  </HeadingPairs>
  <TitlesOfParts>
    <vt:vector size="13" baseType="lpstr">
      <vt:lpstr>Meiryo</vt:lpstr>
      <vt:lpstr>Arial</vt:lpstr>
      <vt:lpstr>Calibri</vt:lpstr>
      <vt:lpstr>Corbel</vt:lpstr>
      <vt:lpstr>Wingdings</vt:lpstr>
      <vt:lpstr>ShojiVTI</vt:lpstr>
      <vt:lpstr>Worksheet</vt:lpstr>
      <vt:lpstr>הסבת בתי הנעורים למבנה להשכרה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שטח נדל"ן מפעלי העץ עדכון על שטחי נדל"ן מחוץ לחצר</dc:title>
  <dc:creator>Amnon</dc:creator>
  <cp:lastModifiedBy>Tamar Sorek</cp:lastModifiedBy>
  <cp:revision>175</cp:revision>
  <dcterms:created xsi:type="dcterms:W3CDTF">2020-12-25T09:34:22Z</dcterms:created>
  <dcterms:modified xsi:type="dcterms:W3CDTF">2023-05-16T09:25:39Z</dcterms:modified>
</cp:coreProperties>
</file>