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1" r:id="rId1"/>
    <p:sldMasterId id="2147483794" r:id="rId2"/>
  </p:sldMasterIdLst>
  <p:notesMasterIdLst>
    <p:notesMasterId r:id="rId22"/>
  </p:notesMasterIdLst>
  <p:sldIdLst>
    <p:sldId id="337" r:id="rId3"/>
    <p:sldId id="407" r:id="rId4"/>
    <p:sldId id="378" r:id="rId5"/>
    <p:sldId id="400" r:id="rId6"/>
    <p:sldId id="409" r:id="rId7"/>
    <p:sldId id="396" r:id="rId8"/>
    <p:sldId id="349" r:id="rId9"/>
    <p:sldId id="376" r:id="rId10"/>
    <p:sldId id="403" r:id="rId11"/>
    <p:sldId id="405" r:id="rId12"/>
    <p:sldId id="387" r:id="rId13"/>
    <p:sldId id="388" r:id="rId14"/>
    <p:sldId id="390" r:id="rId15"/>
    <p:sldId id="410" r:id="rId16"/>
    <p:sldId id="411" r:id="rId17"/>
    <p:sldId id="404" r:id="rId18"/>
    <p:sldId id="408" r:id="rId19"/>
    <p:sldId id="311" r:id="rId20"/>
    <p:sldId id="389" r:id="rId21"/>
  </p:sldIdLst>
  <p:sldSz cx="12192000" cy="6858000"/>
  <p:notesSz cx="6797675" cy="9872663"/>
  <p:defaultTextStyle>
    <a:defPPr>
      <a:defRPr lang="he-IL"/>
    </a:defPPr>
    <a:lvl1pPr marL="0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r" defTabSz="914363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no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11E"/>
    <a:srgbClr val="9B4725"/>
    <a:srgbClr val="ED2403"/>
    <a:srgbClr val="0F64E1"/>
    <a:srgbClr val="F0DD6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1299" autoAdjust="0"/>
  </p:normalViewPr>
  <p:slideViewPr>
    <p:cSldViewPr snapToGrid="0">
      <p:cViewPr varScale="1">
        <p:scale>
          <a:sx n="102" d="100"/>
          <a:sy n="102" d="100"/>
        </p:scale>
        <p:origin x="95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96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backup\I\&#1500;&#1489;&#1497;&#1488;\&#1493;&#1506;&#1491;&#1492;%20&#1499;&#1505;&#1508;&#1497;&#1514;\&#1511;&#1493;&#1508;&#1493;&#1514;%20&#1490;&#1502;&#1500;%20-%20&#1502;&#1506;&#1511;&#1489;%2030.11.21%20&#1488;&#1500;&#150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backup\I\&#1500;&#1489;&#1497;&#1488;\&#1514;&#1499;&#1504;&#1497;&#1514;%20&#1502;&#1513;&#1511;\&#1514;&#1499;&#1504;&#1497;&#1514;%20&#1502;&#1513;&#1511;%202022%20&#1500;&#1488;&#1505;&#1497;&#1508;&#1492;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400"/>
              <a:t>סה"כ פקדונות ותשואה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רכוז!$A$16</c:f>
              <c:strCache>
                <c:ptCount val="1"/>
                <c:pt idx="0">
                  <c:v>סה"כ פקדונות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רכוז!$B$13:$E$13</c:f>
              <c:strCache>
                <c:ptCount val="4"/>
                <c:pt idx="0">
                  <c:v>דצמבר 2018</c:v>
                </c:pt>
                <c:pt idx="1">
                  <c:v>דצמבר 2019</c:v>
                </c:pt>
                <c:pt idx="2">
                  <c:v>דצמבר 2020</c:v>
                </c:pt>
                <c:pt idx="3">
                  <c:v>נובמבר 2021</c:v>
                </c:pt>
              </c:strCache>
            </c:strRef>
          </c:cat>
          <c:val>
            <c:numRef>
              <c:f>רכוז!$B$16:$E$16</c:f>
              <c:numCache>
                <c:formatCode>_-* #,##0_-;\-* #,##0_-;_-* "-"??_-;_-@_-</c:formatCode>
                <c:ptCount val="4"/>
                <c:pt idx="0">
                  <c:v>38410.317109999974</c:v>
                </c:pt>
                <c:pt idx="1">
                  <c:v>35772.14978</c:v>
                </c:pt>
                <c:pt idx="2">
                  <c:v>37146.397069999999</c:v>
                </c:pt>
                <c:pt idx="3">
                  <c:v>40551.678489999991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1-449A-B2A0-F0DFAADCA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591824"/>
        <c:axId val="1111590576"/>
      </c:barChart>
      <c:lineChart>
        <c:grouping val="standard"/>
        <c:varyColors val="0"/>
        <c:ser>
          <c:idx val="3"/>
          <c:order val="1"/>
          <c:tx>
            <c:strRef>
              <c:f>רכוז!$A$17</c:f>
              <c:strCache>
                <c:ptCount val="1"/>
                <c:pt idx="0">
                  <c:v>תשואה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רכוז!$B$13:$E$13</c:f>
              <c:strCache>
                <c:ptCount val="4"/>
                <c:pt idx="0">
                  <c:v>דצמבר 2018</c:v>
                </c:pt>
                <c:pt idx="1">
                  <c:v>דצמבר 2019</c:v>
                </c:pt>
                <c:pt idx="2">
                  <c:v>דצמבר 2020</c:v>
                </c:pt>
                <c:pt idx="3">
                  <c:v>נובמבר 2021</c:v>
                </c:pt>
              </c:strCache>
            </c:strRef>
          </c:cat>
          <c:val>
            <c:numRef>
              <c:f>רכוז!$B$17:$E$17</c:f>
              <c:numCache>
                <c:formatCode>0.00%</c:formatCode>
                <c:ptCount val="4"/>
                <c:pt idx="0">
                  <c:v>-1.0569870136346138E-2</c:v>
                </c:pt>
                <c:pt idx="1">
                  <c:v>8.7914606383744015E-2</c:v>
                </c:pt>
                <c:pt idx="2">
                  <c:v>3.8416681649038928E-2</c:v>
                </c:pt>
                <c:pt idx="3">
                  <c:v>9.1671916756366878E-2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B1-449A-B2A0-F0DFAADCA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579760"/>
        <c:axId val="1111579344"/>
      </c:lineChart>
      <c:catAx>
        <c:axId val="111159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1590576"/>
        <c:crosses val="autoZero"/>
        <c:auto val="1"/>
        <c:lblAlgn val="ctr"/>
        <c:lblOffset val="100"/>
        <c:noMultiLvlLbl val="0"/>
      </c:catAx>
      <c:valAx>
        <c:axId val="1111590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1591824"/>
        <c:crosses val="autoZero"/>
        <c:crossBetween val="between"/>
      </c:valAx>
      <c:valAx>
        <c:axId val="111157934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1579760"/>
        <c:crosses val="max"/>
        <c:crossBetween val="between"/>
      </c:valAx>
      <c:catAx>
        <c:axId val="1111579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1579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/>
              <a:t>קופות גמל קיבוץ וחברים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רכוז!$A$14</c:f>
              <c:strCache>
                <c:ptCount val="1"/>
                <c:pt idx="0">
                  <c:v>פקדונות חברים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רכוז!$B$13:$E$13</c:f>
              <c:strCache>
                <c:ptCount val="4"/>
                <c:pt idx="0">
                  <c:v>דצמבר 2018</c:v>
                </c:pt>
                <c:pt idx="1">
                  <c:v>דצמבר 2019</c:v>
                </c:pt>
                <c:pt idx="2">
                  <c:v>דצמבר 2020</c:v>
                </c:pt>
                <c:pt idx="3">
                  <c:v>נובמבר 2021</c:v>
                </c:pt>
              </c:strCache>
            </c:strRef>
          </c:cat>
          <c:val>
            <c:numRef>
              <c:f>רכוז!$B$14:$E$14</c:f>
              <c:numCache>
                <c:formatCode>_-* #,##0_-;\-* #,##0_-;_-* "-"??_-;_-@_-</c:formatCode>
                <c:ptCount val="4"/>
                <c:pt idx="0">
                  <c:v>21107.884999999998</c:v>
                </c:pt>
                <c:pt idx="1">
                  <c:v>20204.123</c:v>
                </c:pt>
                <c:pt idx="2">
                  <c:v>19195.957999999999</c:v>
                </c:pt>
                <c:pt idx="3">
                  <c:v>18238.516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5-477F-9555-20EB0368D31F}"/>
            </c:ext>
          </c:extLst>
        </c:ser>
        <c:ser>
          <c:idx val="1"/>
          <c:order val="1"/>
          <c:tx>
            <c:strRef>
              <c:f>רכוז!$A$15</c:f>
              <c:strCache>
                <c:ptCount val="1"/>
                <c:pt idx="0">
                  <c:v>פקדונות קיבוץ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רכוז!$B$13:$E$13</c:f>
              <c:strCache>
                <c:ptCount val="4"/>
                <c:pt idx="0">
                  <c:v>דצמבר 2018</c:v>
                </c:pt>
                <c:pt idx="1">
                  <c:v>דצמבר 2019</c:v>
                </c:pt>
                <c:pt idx="2">
                  <c:v>דצמבר 2020</c:v>
                </c:pt>
                <c:pt idx="3">
                  <c:v>נובמבר 2021</c:v>
                </c:pt>
              </c:strCache>
            </c:strRef>
          </c:cat>
          <c:val>
            <c:numRef>
              <c:f>רכוז!$B$15:$E$15</c:f>
              <c:numCache>
                <c:formatCode>_-* #,##0_-;\-* #,##0_-;_-* "-"??_-;_-@_-</c:formatCode>
                <c:ptCount val="4"/>
                <c:pt idx="0">
                  <c:v>17302.432109999976</c:v>
                </c:pt>
                <c:pt idx="1">
                  <c:v>15568.02678</c:v>
                </c:pt>
                <c:pt idx="2">
                  <c:v>17950.43907</c:v>
                </c:pt>
                <c:pt idx="3">
                  <c:v>22313.162489999992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5-477F-9555-20EB0368D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921258976"/>
        <c:axId val="725845440"/>
        <c:axId val="0"/>
      </c:bar3DChart>
      <c:catAx>
        <c:axId val="92125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25845440"/>
        <c:crosses val="autoZero"/>
        <c:auto val="1"/>
        <c:lblAlgn val="ctr"/>
        <c:lblOffset val="100"/>
        <c:noMultiLvlLbl val="0"/>
      </c:catAx>
      <c:valAx>
        <c:axId val="72584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9212589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2000" b="1"/>
              <a:t>הלוואות ויתרות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רכוז!$A$41</c:f>
              <c:strCache>
                <c:ptCount val="1"/>
                <c:pt idx="0">
                  <c:v>יתרות שוטפות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רכוז!$B$39:$E$39</c:f>
              <c:strCache>
                <c:ptCount val="4"/>
                <c:pt idx="0">
                  <c:v>דצמבר 18</c:v>
                </c:pt>
                <c:pt idx="1">
                  <c:v>דצמבר 19</c:v>
                </c:pt>
                <c:pt idx="2">
                  <c:v>דצמבר 20</c:v>
                </c:pt>
                <c:pt idx="3">
                  <c:v>דצמבר 21</c:v>
                </c:pt>
              </c:strCache>
            </c:strRef>
          </c:cat>
          <c:val>
            <c:numRef>
              <c:f>רכוז!$B$41:$E$41</c:f>
              <c:numCache>
                <c:formatCode>_-* #,##0_-;\-* #,##0_-;_-* "-"??_-;_-@_-</c:formatCode>
                <c:ptCount val="4"/>
                <c:pt idx="0">
                  <c:v>12195</c:v>
                </c:pt>
                <c:pt idx="1">
                  <c:v>12955</c:v>
                </c:pt>
                <c:pt idx="2">
                  <c:v>18199</c:v>
                </c:pt>
                <c:pt idx="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F-4FBC-AA36-6480A124C947}"/>
            </c:ext>
          </c:extLst>
        </c:ser>
        <c:ser>
          <c:idx val="2"/>
          <c:order val="2"/>
          <c:tx>
            <c:strRef>
              <c:f>רכוז!$A$42</c:f>
              <c:strCache>
                <c:ptCount val="1"/>
                <c:pt idx="0">
                  <c:v>קופות קיבוץ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רכוז!$B$39:$E$39</c:f>
              <c:strCache>
                <c:ptCount val="4"/>
                <c:pt idx="0">
                  <c:v>דצמבר 18</c:v>
                </c:pt>
                <c:pt idx="1">
                  <c:v>דצמבר 19</c:v>
                </c:pt>
                <c:pt idx="2">
                  <c:v>דצמבר 20</c:v>
                </c:pt>
                <c:pt idx="3">
                  <c:v>דצמבר 21</c:v>
                </c:pt>
              </c:strCache>
            </c:strRef>
          </c:cat>
          <c:val>
            <c:numRef>
              <c:f>רכוז!$B$42:$E$42</c:f>
              <c:numCache>
                <c:formatCode>_-* #,##0_-;\-* #,##0_-;_-* "-"??_-;_-@_-</c:formatCode>
                <c:ptCount val="4"/>
                <c:pt idx="0">
                  <c:v>17302.432109999976</c:v>
                </c:pt>
                <c:pt idx="1">
                  <c:v>15568.02678</c:v>
                </c:pt>
                <c:pt idx="2">
                  <c:v>17950.43907</c:v>
                </c:pt>
                <c:pt idx="3">
                  <c:v>22313.162489999992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F-4FBC-AA36-6480A124C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1558544"/>
        <c:axId val="1111570608"/>
      </c:barChart>
      <c:lineChart>
        <c:grouping val="standard"/>
        <c:varyColors val="0"/>
        <c:ser>
          <c:idx val="0"/>
          <c:order val="0"/>
          <c:tx>
            <c:strRef>
              <c:f>רכוז!$A$40</c:f>
              <c:strCache>
                <c:ptCount val="1"/>
                <c:pt idx="0">
                  <c:v>הלוואות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רכוז!$B$39:$E$39</c:f>
              <c:strCache>
                <c:ptCount val="4"/>
                <c:pt idx="0">
                  <c:v>דצמבר 18</c:v>
                </c:pt>
                <c:pt idx="1">
                  <c:v>דצמבר 19</c:v>
                </c:pt>
                <c:pt idx="2">
                  <c:v>דצמבר 20</c:v>
                </c:pt>
                <c:pt idx="3">
                  <c:v>דצמבר 21</c:v>
                </c:pt>
              </c:strCache>
            </c:strRef>
          </c:cat>
          <c:val>
            <c:numRef>
              <c:f>רכוז!$B$40:$E$40</c:f>
              <c:numCache>
                <c:formatCode>_-* #,##0_-;\-* #,##0_-;_-* "-"??_-;_-@_-</c:formatCode>
                <c:ptCount val="4"/>
                <c:pt idx="0">
                  <c:v>-39413</c:v>
                </c:pt>
                <c:pt idx="1">
                  <c:v>-39389</c:v>
                </c:pt>
                <c:pt idx="2">
                  <c:v>-44631</c:v>
                </c:pt>
                <c:pt idx="3">
                  <c:v>-35700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3F-4FBC-AA36-6480A124C947}"/>
            </c:ext>
          </c:extLst>
        </c:ser>
        <c:ser>
          <c:idx val="3"/>
          <c:order val="3"/>
          <c:tx>
            <c:strRef>
              <c:f>רכוז!$A$43</c:f>
              <c:strCache>
                <c:ptCount val="1"/>
                <c:pt idx="0">
                  <c:v>הלוואות בקיזוז פקדונות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רכוז!$B$39:$E$39</c:f>
              <c:strCache>
                <c:ptCount val="4"/>
                <c:pt idx="0">
                  <c:v>דצמבר 18</c:v>
                </c:pt>
                <c:pt idx="1">
                  <c:v>דצמבר 19</c:v>
                </c:pt>
                <c:pt idx="2">
                  <c:v>דצמבר 20</c:v>
                </c:pt>
                <c:pt idx="3">
                  <c:v>דצמבר 21</c:v>
                </c:pt>
              </c:strCache>
            </c:strRef>
          </c:cat>
          <c:val>
            <c:numRef>
              <c:f>רכוז!$B$43:$E$43</c:f>
              <c:numCache>
                <c:formatCode>_-* #,##0_-;\-* #,##0_-;_-* "-"??_-;_-@_-</c:formatCode>
                <c:ptCount val="4"/>
                <c:pt idx="0">
                  <c:v>-9915.5678900000239</c:v>
                </c:pt>
                <c:pt idx="1">
                  <c:v>-10865.97322</c:v>
                </c:pt>
                <c:pt idx="2">
                  <c:v>-8481.5609299999996</c:v>
                </c:pt>
                <c:pt idx="3">
                  <c:v>-3386.8375100000085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3F-4FBC-AA36-6480A124C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558544"/>
        <c:axId val="1111570608"/>
      </c:lineChart>
      <c:catAx>
        <c:axId val="111155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1570608"/>
        <c:crosses val="autoZero"/>
        <c:auto val="1"/>
        <c:lblAlgn val="ctr"/>
        <c:lblOffset val="100"/>
        <c:noMultiLvlLbl val="0"/>
      </c:catAx>
      <c:valAx>
        <c:axId val="111157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111558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חוב אקטוארי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דצמבר 18</c:v>
                </c:pt>
                <c:pt idx="1">
                  <c:v>דצמבר 19</c:v>
                </c:pt>
                <c:pt idx="2">
                  <c:v>דצמבר 20</c:v>
                </c:pt>
                <c:pt idx="3">
                  <c:v>דצמבר 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8.9749999999999996</c:v>
                </c:pt>
                <c:pt idx="1">
                  <c:v>8.0719999999999992</c:v>
                </c:pt>
                <c:pt idx="2">
                  <c:v>7.0209999999999999</c:v>
                </c:pt>
                <c:pt idx="3">
                  <c:v>2.427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84-4647-BA62-7DD806D6287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9394639"/>
        <c:axId val="59395055"/>
      </c:barChart>
      <c:catAx>
        <c:axId val="5939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9395055"/>
        <c:crosses val="autoZero"/>
        <c:auto val="1"/>
        <c:lblAlgn val="ctr"/>
        <c:lblOffset val="100"/>
        <c:noMultiLvlLbl val="0"/>
      </c:catAx>
      <c:valAx>
        <c:axId val="5939505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e-IL" sz="1600"/>
                  <a:t>מיליוני ₪ 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939463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he-IL" sz="2800"/>
              <a:t>תוכנית</a:t>
            </a:r>
            <a:r>
              <a:rPr lang="he-IL" sz="2800" baseline="0"/>
              <a:t> רב שנתית של חוב 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פורמט!$K$29</c:f>
              <c:strCache>
                <c:ptCount val="1"/>
                <c:pt idx="0">
                  <c:v>יתרת חוב בפועל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פורמט!$J$31:$J$37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פורמט!$K$31:$K$37</c:f>
              <c:numCache>
                <c:formatCode>_ * #,##0_ ;_ * \-#,##0_ ;_ * "-"??_ ;_ @_ </c:formatCode>
                <c:ptCount val="7"/>
                <c:pt idx="0">
                  <c:v>39413</c:v>
                </c:pt>
                <c:pt idx="1">
                  <c:v>39389</c:v>
                </c:pt>
                <c:pt idx="2">
                  <c:v>44630</c:v>
                </c:pt>
                <c:pt idx="3">
                  <c:v>35700</c:v>
                </c:pt>
                <c:pt idx="4">
                  <c:v>29876</c:v>
                </c:pt>
                <c:pt idx="5">
                  <c:v>34052</c:v>
                </c:pt>
                <c:pt idx="6">
                  <c:v>28176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9-4C40-A4A6-2E5115E45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586146232"/>
        <c:axId val="586007296"/>
      </c:barChart>
      <c:lineChart>
        <c:grouping val="standard"/>
        <c:varyColors val="0"/>
        <c:ser>
          <c:idx val="2"/>
          <c:order val="1"/>
          <c:tx>
            <c:strRef>
              <c:f>פורמט!$L$29</c:f>
              <c:strCache>
                <c:ptCount val="1"/>
                <c:pt idx="0">
                  <c:v>תקרת חוב סוף שנה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פורמט!$J$31:$J$37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פורמט!$L$31:$L$37</c:f>
              <c:numCache>
                <c:formatCode>_ * #,##0_ ;_ * \-#,##0_ ;_ * "-"??_ ;_ @_ </c:formatCode>
                <c:ptCount val="7"/>
                <c:pt idx="0">
                  <c:v>40000</c:v>
                </c:pt>
                <c:pt idx="1">
                  <c:v>39000</c:v>
                </c:pt>
                <c:pt idx="2">
                  <c:v>38000</c:v>
                </c:pt>
                <c:pt idx="3">
                  <c:v>37000</c:v>
                </c:pt>
                <c:pt idx="4">
                  <c:v>36000</c:v>
                </c:pt>
                <c:pt idx="5">
                  <c:v>35000</c:v>
                </c:pt>
                <c:pt idx="6">
                  <c:v>34000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99-4C40-A4A6-2E5115E45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146232"/>
        <c:axId val="586007296"/>
      </c:lineChart>
      <c:catAx>
        <c:axId val="586146232"/>
        <c:scaling>
          <c:orientation val="maxMin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86007296"/>
        <c:crosses val="autoZero"/>
        <c:auto val="1"/>
        <c:lblAlgn val="ctr"/>
        <c:lblOffset val="100"/>
        <c:noMultiLvlLbl val="0"/>
      </c:catAx>
      <c:valAx>
        <c:axId val="58600729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861462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7" y="1"/>
            <a:ext cx="2945659" cy="493633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1"/>
            <a:ext cx="2945659" cy="493633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l">
              <a:defRPr sz="1200"/>
            </a:lvl1pPr>
          </a:lstStyle>
          <a:p>
            <a:fld id="{F07BA1E8-640E-477F-A88E-417FFA2A1C91}" type="datetimeFigureOut">
              <a:rPr lang="he-IL" smtClean="0"/>
              <a:pPr/>
              <a:t>כ"ד/טבת/תשפ"ב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3324" tIns="46662" rIns="93324" bIns="4666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7" y="9377317"/>
            <a:ext cx="2945659" cy="493633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377317"/>
            <a:ext cx="2945659" cy="493633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l">
              <a:defRPr sz="1200"/>
            </a:lvl1pPr>
          </a:lstStyle>
          <a:p>
            <a:fld id="{4EB4E7E3-F871-4945-8037-88D2189A2D8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6786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A70E-D137-42DA-9731-47143E8A8002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6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A70E-D137-42DA-9731-47143E8A8002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19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A70E-D137-42DA-9731-47143E8A8002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244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A70E-D137-42DA-9731-47143E8A8002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332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4E7E3-F871-4945-8037-88D2189A2D86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150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1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500"/>
            </a:lvl4pPr>
            <a:lvl5pPr marL="1828727" indent="0" algn="ctr">
              <a:buNone/>
              <a:defRPr sz="1500"/>
            </a:lvl5pPr>
            <a:lvl6pPr marL="2285909" indent="0" algn="ctr">
              <a:buNone/>
              <a:defRPr sz="1500"/>
            </a:lvl6pPr>
            <a:lvl7pPr marL="2743090" indent="0" algn="ctr">
              <a:buNone/>
              <a:defRPr sz="1500"/>
            </a:lvl7pPr>
            <a:lvl8pPr marL="3200272" indent="0" algn="ctr">
              <a:buNone/>
              <a:defRPr sz="1500"/>
            </a:lvl8pPr>
            <a:lvl9pPr marL="3657454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B342-6154-4B53-A86D-0B457FF2998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0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0126-91C4-40E2-B344-532A6F17C19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9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C97FE-F9FE-4455-8626-F9BD3231E49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8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E6E2-6FA1-40F0-AFC9-E85BA4F5F93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2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61CE-72B6-41A5-8C7D-29297C681B5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AE4B-B3E7-4D10-8C3D-E96120EEB694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9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E483-1011-4FF4-A1FC-01C0140AE13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26A0-E2A0-4307-AEC6-B68B14A5F05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59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DE95-6031-4A55-99DF-0057821E8B7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651-6DF6-4F64-BCC6-2EB4B749B06D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5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5E7C-D723-430D-AE60-2AC8A0FABFD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AC996-5888-429E-9DF6-4BCDCB6BC801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BDD9C-435A-49AD-9FFB-13066895CE5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21858-A06C-4829-B97A-6C48E1F27129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9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FCB1-6E3B-4EDB-8CB6-DBB925D07E9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A8DC3-6E71-493B-86DA-EF519E25F2AC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10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6FCF-3118-4C24-9BA8-9BAE05D6F83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9F187-6DC5-4983-ACCE-71F8130401FB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1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90701" y="365125"/>
            <a:ext cx="3904736" cy="575888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49CD-53B5-405D-BF31-53C202A8246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415188"/>
            <a:ext cx="7053648" cy="5761776"/>
          </a:xfrm>
          <a:prstGeom prst="rect">
            <a:avLst/>
          </a:prstGeom>
        </p:spPr>
        <p:txBody>
          <a:bodyPr vert="horz" lIns="91436" tIns="45719" rIns="91436" bIns="45719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42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2CA3-A616-49DA-89ED-8D6A078CD7C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30A1-1583-4270-81D1-8C9F2781D0CE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40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4C17-190C-4B76-9C5E-C008D0B2378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5462-270A-479A-9D4F-0ECAE5951017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91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74FD-04A9-4609-9915-A7E2FF42857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43B0-8218-4333-8171-CD3DA219DFC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80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A94C-8B11-4CA3-9BD4-EF78BAF7EF0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E9A2-58B5-4E63-A5DB-7B4D49F30F8A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4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CE76-418E-42D3-AFAF-8C6444F5F03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8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CD4A-F941-4FDB-BE1F-4C9A5D8B2A0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4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B7B7-CA00-4C18-81C9-9917B53121B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0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9AE0-5E24-4BCC-A7E7-100B8AECFCE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117C-A50C-430C-9BE4-77683A71377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BE949-82D6-4730-9127-7526356A193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EA4-B3F3-4758-AFF3-3674BBE2A45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0421"/>
          </a:xfrm>
          <a:prstGeom prst="rect">
            <a:avLst/>
          </a:prstGeom>
        </p:spPr>
        <p:txBody>
          <a:bodyPr vert="horz" lIns="91436" tIns="45719" rIns="91436" bIns="45719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6937"/>
            <a:ext cx="10515600" cy="5050026"/>
          </a:xfrm>
          <a:prstGeom prst="rect">
            <a:avLst/>
          </a:prstGeom>
        </p:spPr>
        <p:txBody>
          <a:bodyPr vert="horz" lIns="91436" tIns="45719" rIns="91436" bIns="45719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CDC0-FAA2-42E3-8CC4-0CA7071F672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9" rIns="91436" bIns="45719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9" rIns="91436" bIns="45719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2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ftr="0" dt="0"/>
  <p:txStyles>
    <p:titleStyle>
      <a:lvl1pPr algn="r" defTabSz="914363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1" indent="-228591" algn="r" defTabSz="91436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73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54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36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18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499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r" defTabSz="91436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r" defTabSz="91436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ashUpDiag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2051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C2BAA8-2216-415A-95EA-EFE743229024}" type="datetime8">
              <a:rPr lang="he-IL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28 דצמבר 21</a:t>
            </a:fld>
            <a:endParaRPr lang="he-IL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he-IL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F1FA90D-789B-4817-99BA-735BA0EE699F}" type="slidenum">
              <a:rPr lang="he-IL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8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לבן מעוגל 10"/>
          <p:cNvSpPr/>
          <p:nvPr/>
        </p:nvSpPr>
        <p:spPr>
          <a:xfrm>
            <a:off x="1176891" y="373794"/>
            <a:ext cx="9838218" cy="904218"/>
          </a:xfrm>
          <a:prstGeom prst="roundRect">
            <a:avLst/>
          </a:prstGeom>
          <a:noFill/>
          <a:ln w="38100">
            <a:solidFill>
              <a:srgbClr val="0F64E1"/>
            </a:solidFill>
          </a:ln>
          <a:effectLst>
            <a:outerShdw blurRad="520700" dist="1117600" dir="1158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כותרת 11"/>
          <p:cNvSpPr txBox="1">
            <a:spLocks/>
          </p:cNvSpPr>
          <p:nvPr/>
        </p:nvSpPr>
        <p:spPr>
          <a:xfrm>
            <a:off x="4085544" y="530714"/>
            <a:ext cx="4597629" cy="5903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36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תוכנית עסקית 2022</a:t>
            </a:r>
          </a:p>
        </p:txBody>
      </p:sp>
      <p:sp>
        <p:nvSpPr>
          <p:cNvPr id="7" name="כותרת 11"/>
          <p:cNvSpPr txBox="1">
            <a:spLocks/>
          </p:cNvSpPr>
          <p:nvPr/>
        </p:nvSpPr>
        <p:spPr>
          <a:xfrm>
            <a:off x="1110870" y="5827963"/>
            <a:ext cx="2702005" cy="528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36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1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10"/>
          <p:cNvSpPr/>
          <p:nvPr/>
        </p:nvSpPr>
        <p:spPr>
          <a:xfrm>
            <a:off x="4837234" y="1437050"/>
            <a:ext cx="2908652" cy="1085248"/>
          </a:xfrm>
          <a:prstGeom prst="roundRect">
            <a:avLst/>
          </a:prstGeom>
          <a:noFill/>
          <a:ln w="38100">
            <a:solidFill>
              <a:srgbClr val="0F64E1"/>
            </a:solidFill>
          </a:ln>
          <a:effectLst>
            <a:outerShdw blurRad="520700" dist="1117600" dir="11580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829967" y="1512173"/>
            <a:ext cx="310878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err="1"/>
              <a:t>לאסיפת</a:t>
            </a:r>
            <a:r>
              <a:rPr lang="he-IL" b="1" dirty="0"/>
              <a:t> חברים</a:t>
            </a:r>
          </a:p>
          <a:p>
            <a:pPr algn="ctr"/>
            <a:r>
              <a:rPr lang="he-IL" b="1" dirty="0"/>
              <a:t>מוצ"ש, כ"ח בטבת תשפ"ב</a:t>
            </a:r>
          </a:p>
          <a:p>
            <a:pPr algn="ctr"/>
            <a:r>
              <a:rPr lang="he-IL" b="1" dirty="0"/>
              <a:t>01.01.2022</a:t>
            </a:r>
          </a:p>
          <a:p>
            <a:pPr algn="ctr"/>
            <a:endParaRPr lang="he-IL" sz="14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5F2D7F5-BAAE-4BBE-AB9D-0030C221F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246" y="4891402"/>
            <a:ext cx="1756465" cy="183007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B2F7DB3-00FB-4BAE-989D-9311AD2FD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473" y="4891402"/>
            <a:ext cx="1756465" cy="183007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E2D6D4B9-4711-4A3E-AD5E-B9A4CA95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234" y="2807867"/>
            <a:ext cx="3514477" cy="206289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351855A-86B7-4BF9-86C3-199542E87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221" y="4895838"/>
            <a:ext cx="3514477" cy="182564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D3A2F7BE-DFA0-4E6E-830F-721A4D3171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983" y="2808136"/>
            <a:ext cx="3517715" cy="2062628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ABBB0B8E-2537-49DC-B474-A78A28049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871" y="2807968"/>
            <a:ext cx="3624092" cy="207402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3054254-9A2B-4D36-A1E4-C7D214523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869" y="4870764"/>
            <a:ext cx="3620855" cy="18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23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9B6E9-5C68-405A-9FEF-C37621EB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81C55-F870-4DF1-BD8D-338018356A0A}"/>
              </a:ext>
            </a:extLst>
          </p:cNvPr>
          <p:cNvSpPr txBox="1"/>
          <p:nvPr/>
        </p:nvSpPr>
        <p:spPr>
          <a:xfrm>
            <a:off x="4653002" y="181362"/>
            <a:ext cx="421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u="sng" dirty="0"/>
              <a:t>מנגנון השקעות עם מגבלת מזומן</a:t>
            </a:r>
            <a:endParaRPr lang="en-IL" sz="2400" b="1" u="sng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5C28DC-555C-4EDB-BFD6-4BC5DD436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24235"/>
              </p:ext>
            </p:extLst>
          </p:nvPr>
        </p:nvGraphicFramePr>
        <p:xfrm>
          <a:off x="249382" y="782728"/>
          <a:ext cx="1153972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9722">
                  <a:extLst>
                    <a:ext uri="{9D8B030D-6E8A-4147-A177-3AD203B41FA5}">
                      <a16:colId xmlns:a16="http://schemas.microsoft.com/office/drawing/2014/main" val="2280463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הקורונה עדיין מאיימת על המצב העסקי, בעיקר של המלון והמפעל.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331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הפעילות הכלכלית של לביא טובה. במפעל נמשכת התמודדות עם יכולת הרווח.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604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למרות החזר הלוואות בהיקף גדול מהתוכנית. בשנת 2022 לא נגייס הלוואות חדשות.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יעד מזומנים לסוף שנה לא יפחת מ – 5 מיליון ₪. במידה וייפדו פיקדונות חברים עד 2 מיליון ₪ שישולמו </a:t>
                      </a:r>
                      <a:r>
                        <a:rPr lang="he-IL" dirty="0" err="1"/>
                        <a:t>מהתזרים</a:t>
                      </a:r>
                      <a:r>
                        <a:rPr lang="he-IL" dirty="0"/>
                        <a:t> השוטף, תותר ירידת יתרת המזומנים לכדי 3 מיליון.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56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יש רצון לבצע השקעות נרחבות להעצמת היכולת הכלכלית.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13593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1B4B790-ED7B-4261-AF5A-E3965FB0B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664582"/>
              </p:ext>
            </p:extLst>
          </p:nvPr>
        </p:nvGraphicFramePr>
        <p:xfrm>
          <a:off x="249382" y="2916329"/>
          <a:ext cx="11539722" cy="276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39722">
                  <a:extLst>
                    <a:ext uri="{9D8B030D-6E8A-4147-A177-3AD203B41FA5}">
                      <a16:colId xmlns:a16="http://schemas.microsoft.com/office/drawing/2014/main" val="141729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תכנית לביצוע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43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תוגדר מסגרת מקסימלית להשקעות. 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8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לכל השקעה יסומן החודש בה מתוכנן הביצוע.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7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יוגדר יעד יתרה כספית מצטברת לסוף כל חודש בשנת 2022 בדומה לפורמט של שנת 2021.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89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במידה ויתרות סוף החודש זהות או גבוהות מהיעד, תאושרנה ההשקעות לחודש הבא. במידה ואין עמידה ביעד היתרות, ההשקעה תדחה עד למועד שבו היתרות יהיו זהות או גבוהות מהיעד.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71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תבוצענה הערכות תקופתיות על ידי הנהלת העסקים על צפי אורכו של המשבר והשפעתו על התאגידים, כולל צפי ראשוני לשנת 2023.</a:t>
                      </a:r>
                      <a:endParaRPr lang="en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931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438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815064" y="13975"/>
            <a:ext cx="7562511" cy="67277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>
                <a:solidFill>
                  <a:srgbClr val="0070C0"/>
                </a:solidFill>
                <a:cs typeface="David" pitchFamily="2" charset="-79"/>
              </a:rPr>
              <a:t>תכנית השקעות חקלאות 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590D1-FAE6-48C2-AE8B-A1AF35CD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03" y="496941"/>
            <a:ext cx="10776279" cy="593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48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2732871" y="12619"/>
            <a:ext cx="7562511" cy="4307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>
                <a:solidFill>
                  <a:srgbClr val="0070C0"/>
                </a:solidFill>
                <a:cs typeface="David" pitchFamily="2" charset="-79"/>
              </a:rPr>
              <a:t>כלל תכנית השקעות 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0330CC-3BD7-49CA-96CD-C7B9AB32B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2" y="443346"/>
            <a:ext cx="11014841" cy="60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1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3004845" y="147624"/>
            <a:ext cx="7562511" cy="58323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2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3600" b="1" dirty="0">
              <a:solidFill>
                <a:srgbClr val="0070C0"/>
              </a:solidFill>
              <a:cs typeface="David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3789" y="147466"/>
            <a:ext cx="532637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מקורות</a:t>
            </a:r>
            <a:r>
              <a:rPr lang="he-IL" b="1" dirty="0"/>
              <a:t> </a:t>
            </a:r>
            <a:r>
              <a:rPr lang="he-IL" b="1" dirty="0">
                <a:solidFill>
                  <a:schemeClr val="tx1"/>
                </a:solidFill>
              </a:rPr>
              <a:t>ושימושים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832" y="132317"/>
            <a:ext cx="561573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שינוי בחוב קיבוץ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832" y="3527452"/>
            <a:ext cx="563953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tx1"/>
                </a:solidFill>
              </a:rPr>
              <a:t>שינוי ביתרות מזומנים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2BED0-8A65-4CC0-9635-8AAADFDD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32" y="599264"/>
            <a:ext cx="5615739" cy="2714763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44278BC-AA61-4478-91FA-CEA370AAF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666863"/>
              </p:ext>
            </p:extLst>
          </p:nvPr>
        </p:nvGraphicFramePr>
        <p:xfrm>
          <a:off x="6543789" y="599264"/>
          <a:ext cx="5326378" cy="531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4" imgW="3492673" imgH="3486084" progId="Excel.Sheet.12">
                  <p:embed/>
                </p:oleObj>
              </mc:Choice>
              <mc:Fallback>
                <p:oleObj name="Worksheet" r:id="rId4" imgW="3492673" imgH="34860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3789" y="599264"/>
                        <a:ext cx="5326378" cy="5316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AF7172-BF74-48A5-8458-430983E3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04275"/>
              </p:ext>
            </p:extLst>
          </p:nvPr>
        </p:nvGraphicFramePr>
        <p:xfrm>
          <a:off x="321832" y="3971280"/>
          <a:ext cx="5639534" cy="2368550"/>
        </p:xfrm>
        <a:graphic>
          <a:graphicData uri="http://schemas.openxmlformats.org/drawingml/2006/table">
            <a:tbl>
              <a:tblPr rtl="1"/>
              <a:tblGrid>
                <a:gridCol w="3260676">
                  <a:extLst>
                    <a:ext uri="{9D8B030D-6E8A-4147-A177-3AD203B41FA5}">
                      <a16:colId xmlns:a16="http://schemas.microsoft.com/office/drawing/2014/main" val="1649146957"/>
                    </a:ext>
                  </a:extLst>
                </a:gridCol>
                <a:gridCol w="1107399">
                  <a:extLst>
                    <a:ext uri="{9D8B030D-6E8A-4147-A177-3AD203B41FA5}">
                      <a16:colId xmlns:a16="http://schemas.microsoft.com/office/drawing/2014/main" val="1645099208"/>
                    </a:ext>
                  </a:extLst>
                </a:gridCol>
                <a:gridCol w="1271459">
                  <a:extLst>
                    <a:ext uri="{9D8B030D-6E8A-4147-A177-3AD203B41FA5}">
                      <a16:colId xmlns:a16="http://schemas.microsoft.com/office/drawing/2014/main" val="3256485508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sng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צפי 2021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 fontAlgn="b"/>
                      <a:r>
                        <a:rPr lang="he-IL" sz="1200" b="1" i="0" u="sng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תקציב 2022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71272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68521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יתרת פתיחה מזומנים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18,199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  10,000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25002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יתרת מקורות לפני פיננסי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7,129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824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2851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החזר חובות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-11,930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-5,824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901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גיוס הלוואות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3,000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047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הפקדת חוב פנסיה שנים קודמות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-1,400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2748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הקטנת חוב חברים נטו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-2,271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7314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מזומנים לפי תחשיב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12,727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    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2951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הקטנת מזומנים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  5,472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    5,000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61701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יתרה בפועל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 10,000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I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79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46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3EA879-A17A-4393-8630-6859E50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87EEEF-C70C-400C-87F2-A319C4318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142137"/>
              </p:ext>
            </p:extLst>
          </p:nvPr>
        </p:nvGraphicFramePr>
        <p:xfrm>
          <a:off x="1295400" y="536028"/>
          <a:ext cx="4572000" cy="351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61D8A2-21D4-44D6-9DF1-A3FA3838F4DE}"/>
              </a:ext>
            </a:extLst>
          </p:cNvPr>
          <p:cNvSpPr txBox="1"/>
          <p:nvPr/>
        </p:nvSpPr>
        <p:spPr>
          <a:xfrm>
            <a:off x="202954" y="4603531"/>
            <a:ext cx="1172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בשנים 2019 עד 2021 קטנו נטו פיקדונות החברים ב 2.9 מיליון ₪. לאחר שבשנת 2018 הוצאת פיקדונות חברים ב – 5 מיליון 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חלק הקיבוץ בפיקדונות גדל ב – 5 מיליון 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 בשנים 2019 עד 2021 תשואות טובות בשוק. </a:t>
            </a:r>
            <a:endParaRPr lang="en-IL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9591A55-C567-4AA7-A6A5-5DD5029A38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131931"/>
              </p:ext>
            </p:extLst>
          </p:nvPr>
        </p:nvGraphicFramePr>
        <p:xfrm>
          <a:off x="6526924" y="536028"/>
          <a:ext cx="5032619" cy="334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9867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3EA879-A17A-4393-8630-6859E509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7BD485-19BA-4147-A409-0F9C38C7B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889173"/>
              </p:ext>
            </p:extLst>
          </p:nvPr>
        </p:nvGraphicFramePr>
        <p:xfrm>
          <a:off x="5717628" y="641131"/>
          <a:ext cx="5801710" cy="5465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7CAC098-7222-4571-8691-1C71093E5CD7}"/>
              </a:ext>
            </a:extLst>
          </p:cNvPr>
          <p:cNvSpPr txBox="1"/>
          <p:nvPr/>
        </p:nvSpPr>
        <p:spPr>
          <a:xfrm>
            <a:off x="420414" y="641131"/>
            <a:ext cx="5297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למרות עבודה עסקית בתנאי קורונה הקטנת חוב נטו ב 6 מיליון ₪ תוך 3 שנים.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הקטנת החוב האקטוארי ב – 6.5 מיליון ₪ . חוב אקטוארי</a:t>
            </a:r>
            <a:r>
              <a:rPr lang="en-US" dirty="0"/>
              <a:t> </a:t>
            </a:r>
            <a:r>
              <a:rPr lang="he-IL"/>
              <a:t> כיום </a:t>
            </a:r>
            <a:r>
              <a:rPr lang="he-IL" dirty="0"/>
              <a:t>כ – 2.427 מיליון 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רב הענפים מצוינים.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קהילה אחראית ורתומה בעת מצוקה.</a:t>
            </a:r>
            <a:endParaRPr lang="en-IL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B9FC42-64AF-4A69-A0E2-12C7C0F92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338302"/>
              </p:ext>
            </p:extLst>
          </p:nvPr>
        </p:nvGraphicFramePr>
        <p:xfrm>
          <a:off x="1016876" y="2696660"/>
          <a:ext cx="4374931" cy="353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847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3352B-167F-4C75-8739-E81B2670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FF2935B-0CB3-4210-84C0-1587990C5A86}"/>
              </a:ext>
            </a:extLst>
          </p:cNvPr>
          <p:cNvSpPr txBox="1">
            <a:spLocks/>
          </p:cNvSpPr>
          <p:nvPr/>
        </p:nvSpPr>
        <p:spPr>
          <a:xfrm>
            <a:off x="2823690" y="241540"/>
            <a:ext cx="7562511" cy="43994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>
                <a:solidFill>
                  <a:srgbClr val="0070C0"/>
                </a:solidFill>
                <a:cs typeface="David" pitchFamily="2" charset="-79"/>
              </a:rPr>
              <a:t>פורמט השקעות לפי תזרים קורונה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76F59CE-1B69-430C-92F2-BB7F9E2A1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551736"/>
              </p:ext>
            </p:extLst>
          </p:nvPr>
        </p:nvGraphicFramePr>
        <p:xfrm>
          <a:off x="1334814" y="1397876"/>
          <a:ext cx="9933508" cy="435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Worksheet" r:id="rId3" imgW="7670701" imgH="3009988" progId="Excel.Sheet.12">
                  <p:embed/>
                </p:oleObj>
              </mc:Choice>
              <mc:Fallback>
                <p:oleObj name="Worksheet" r:id="rId3" imgW="7670701" imgH="30099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4814" y="1397876"/>
                        <a:ext cx="9933508" cy="4351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90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440387-3B12-4F4C-BA4B-58E079F8D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411976"/>
              </p:ext>
            </p:extLst>
          </p:nvPr>
        </p:nvGraphicFramePr>
        <p:xfrm>
          <a:off x="1051035" y="241738"/>
          <a:ext cx="10794124" cy="61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482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 idx="4294967295"/>
          </p:nvPr>
        </p:nvSpPr>
        <p:spPr>
          <a:xfrm>
            <a:off x="1049867" y="1777471"/>
            <a:ext cx="10515600" cy="2068512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atin typeface="Calibri" panose="020F0502020204030204" pitchFamily="34" charset="0"/>
                <a:cs typeface="Calibri" panose="020F0502020204030204" pitchFamily="34" charset="0"/>
              </a:rPr>
              <a:t>תודה רבה!</a:t>
            </a: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1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023387" y="87896"/>
            <a:ext cx="7562511" cy="43994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>
                <a:solidFill>
                  <a:srgbClr val="0070C0"/>
                </a:solidFill>
                <a:cs typeface="David" pitchFamily="2" charset="-79"/>
              </a:rPr>
              <a:t>מסגרת תכנית השקעות  - מודל רב שנתי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028381" y="439749"/>
            <a:ext cx="539326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1F302F-FE95-478B-8DA2-B0E440236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3921"/>
              </p:ext>
            </p:extLst>
          </p:nvPr>
        </p:nvGraphicFramePr>
        <p:xfrm>
          <a:off x="725214" y="862013"/>
          <a:ext cx="10615448" cy="55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Worksheet" r:id="rId3" imgW="6984951" imgH="5130815" progId="Excel.Sheet.12">
                  <p:embed/>
                </p:oleObj>
              </mc:Choice>
              <mc:Fallback>
                <p:oleObj name="Worksheet" r:id="rId3" imgW="6984951" imgH="51308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5214" y="862013"/>
                        <a:ext cx="10615448" cy="5556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85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rgbClr val="0070C0"/>
                </a:solidFill>
                <a:cs typeface="David" pitchFamily="2" charset="-79"/>
              </a:rPr>
              <a:t>הנחות עבודה כלליות לתוכנית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E71D6-4CAF-4B88-B1C8-C5D70FD789D8}"/>
              </a:ext>
            </a:extLst>
          </p:cNvPr>
          <p:cNvSpPr txBox="1"/>
          <p:nvPr/>
        </p:nvSpPr>
        <p:spPr>
          <a:xfrm>
            <a:off x="1099127" y="954460"/>
            <a:ext cx="10654509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e-IL" b="1" dirty="0"/>
              <a:t>צפי ותקווה להמשך התאוששות ממשבר הקורונה.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b="1" dirty="0"/>
              <a:t>המלון ישפר את התוצאות יחסית לשנת 2021, עדיין פחות משנת 2019. השקעות בהגדלת היצע החדרים.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b="1" dirty="0"/>
              <a:t>מפעל – תקווה להתאוששות.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b="1" dirty="0"/>
              <a:t>הענפים החקלאים ימשיכו להניב תוצאות כלכליות טובות.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b="1" dirty="0"/>
              <a:t>הקמת מטע משותף לביא בית העמק, לאחר אישור אספת הקיבוץ למהלך.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b="1" dirty="0"/>
              <a:t>מחויבות להמשך פרויקט שיכון.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e-IL" b="1" dirty="0"/>
              <a:t>המשך תכנית השקעות רחבה: פרויקטים סולאריים, בתי נעורים, מכונות למפעל, נטיעות, מיזמים תיירותיים.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042EA-B8F5-449E-9152-25EEDA2076D0}"/>
              </a:ext>
            </a:extLst>
          </p:cNvPr>
          <p:cNvSpPr txBox="1"/>
          <p:nvPr/>
        </p:nvSpPr>
        <p:spPr>
          <a:xfrm>
            <a:off x="1099127" y="3055241"/>
            <a:ext cx="10654509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chemeClr val="bg1"/>
                </a:solidFill>
              </a:rPr>
              <a:t>יתרת חוב ל 31/12/2021  35.7 מיליון ₪.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chemeClr val="bg1"/>
                </a:solidFill>
              </a:rPr>
              <a:t>יתרת המזומנים המשוערת לסוף שנת 2021 10 מיליון ₪.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chemeClr val="bg1"/>
                </a:solidFill>
              </a:rPr>
              <a:t>לא יבוצע גיוס הלוואות בשנת 2022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chemeClr val="bg1"/>
                </a:solidFill>
              </a:rPr>
              <a:t>בשנת 2022 נשלם חלויות בסך 5.8 מיליון ₪. סך יתרת חוב מתוכנן לסוף שנת 2022 29.876 מיליון ₪.</a:t>
            </a:r>
          </a:p>
        </p:txBody>
      </p:sp>
    </p:spTree>
    <p:extLst>
      <p:ext uri="{BB962C8B-B14F-4D97-AF65-F5344CB8AC3E}">
        <p14:creationId xmlns:p14="http://schemas.microsoft.com/office/powerpoint/2010/main" val="176810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4825999" y="465667"/>
            <a:ext cx="6078825" cy="86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62000"/>
                  <a:alpha val="88000"/>
                </a:schemeClr>
              </a:gs>
              <a:gs pos="75000">
                <a:schemeClr val="accent1">
                  <a:tint val="44500"/>
                  <a:satMod val="160000"/>
                  <a:alpha val="54000"/>
                  <a:lumMod val="46000"/>
                  <a:lumOff val="54000"/>
                </a:schemeClr>
              </a:gs>
              <a:gs pos="99167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233144" y="82379"/>
            <a:ext cx="7562511" cy="4695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70C0"/>
                </a:solidFill>
                <a:cs typeface="David" pitchFamily="2" charset="-79"/>
              </a:rPr>
              <a:t>סכום 2021 ויעדים לשנת 2022 לפי ענפים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31007"/>
              </p:ext>
            </p:extLst>
          </p:nvPr>
        </p:nvGraphicFramePr>
        <p:xfrm>
          <a:off x="134292" y="935223"/>
          <a:ext cx="11713207" cy="530766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7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0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903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סעיף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סיכום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יעדים לשנת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189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מלון</a:t>
                      </a:r>
                    </a:p>
                    <a:p>
                      <a:pPr rtl="1"/>
                      <a:r>
                        <a:rPr lang="he-IL" sz="1800" dirty="0"/>
                        <a:t>ומיזם תיירות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תוצאות טובות מאוד יחסית לתוכנית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קבלת מענקי קורונה 1.425 מיליון 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התייעלות ע"י צמצום הוצאות שוטפות.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dirty="0"/>
                        <a:t>גידול בלינות ישראלים. יציאה חלקית מהקורונה.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dirty="0"/>
                        <a:t>כניסת תיירים מצומצמת.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dirty="0"/>
                        <a:t>המשך צמצום הוצאות.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dirty="0"/>
                        <a:t>הכשרת 24 יח"ד בתי נעורים תוך עמידה בתקציב.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dirty="0"/>
                        <a:t>הקמת ענף אטרקציות תיירותיות.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951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מפעל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אי עמידה בתקציב מכירות. קורונה?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הפסד כספי מעל חצי מיליון 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צמצום הוצאות.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הזמנה 2 מכונות לאפריל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שנת מבחן. מיקוד בהגדלת מכירות. 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he-IL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קליטת שתי מכונות.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609">
                <a:tc>
                  <a:txBody>
                    <a:bodyPr/>
                    <a:lstStyle/>
                    <a:p>
                      <a:pPr marL="0" marR="0" lvl="0" indent="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ענף האנרגיה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התקנת מערכת </a:t>
                      </a:r>
                      <a:r>
                        <a:rPr lang="he-IL" sz="1800" dirty="0" err="1"/>
                        <a:t>תעריפית</a:t>
                      </a:r>
                      <a:r>
                        <a:rPr lang="he-IL" sz="1800" dirty="0"/>
                        <a:t> מפעל.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הזמנת ציוד וגמר תכנון מאגר הזורעים.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תחילת תכנון מעבר למחלק חשמל.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אישור חלופה וועדת משנה למערכת קרקעית 155 דונם.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התחברות </a:t>
                      </a:r>
                      <a:r>
                        <a:rPr lang="he-IL" sz="1800" dirty="0" err="1"/>
                        <a:t>ליח"פ</a:t>
                      </a:r>
                      <a:r>
                        <a:rPr lang="he-IL" sz="1800" dirty="0"/>
                        <a:t>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חתימה על הסכם גדרות סולאריים.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קבלת אישור מחלק חשמל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הפעלת מערכות סולאריות במאגרי הזורעים.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טיפול בשינוי </a:t>
                      </a:r>
                      <a:r>
                        <a:rPr kumimoji="0" lang="he-I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תב"ע</a:t>
                      </a: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עבור המערכת הקרקעית.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המשך בדיקה להקמת חוות אגירה.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אגירה בחצר הקיבוץ.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הקמת גדרות סולאריים.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אגרו סולארי המשך בדיקות.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בדיקת פתרון טעינה רכבים.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08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4825999" y="465667"/>
            <a:ext cx="6078825" cy="86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62000"/>
                  <a:alpha val="88000"/>
                </a:schemeClr>
              </a:gs>
              <a:gs pos="75000">
                <a:schemeClr val="accent1">
                  <a:tint val="44500"/>
                  <a:satMod val="160000"/>
                  <a:alpha val="54000"/>
                  <a:lumMod val="46000"/>
                  <a:lumOff val="54000"/>
                </a:schemeClr>
              </a:gs>
              <a:gs pos="99167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629489" y="57852"/>
            <a:ext cx="7562511" cy="4695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b="1" dirty="0">
                <a:solidFill>
                  <a:srgbClr val="0070C0"/>
                </a:solidFill>
                <a:cs typeface="David" pitchFamily="2" charset="-79"/>
              </a:rPr>
              <a:t>סכום 2021 ויעדים לשנת 2022 לפי ענפים/ המשך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20177"/>
              </p:ext>
            </p:extLst>
          </p:nvPr>
        </p:nvGraphicFramePr>
        <p:xfrm>
          <a:off x="387696" y="685291"/>
          <a:ext cx="11654284" cy="503618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סעיף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סיכום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יעדים לשנת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marL="0" marR="0" lvl="0" indent="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רפת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עלייה במחיר המזונות. 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הגדלת שטח סככות.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חזרה לתוצאות מצטיינות.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08619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marL="0" marR="0" lvl="0" indent="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גד"ש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עוד שנה </a:t>
                      </a:r>
                      <a:r>
                        <a:rPr lang="he-IL" sz="1800" dirty="0" err="1"/>
                        <a:t>מצויינת</a:t>
                      </a:r>
                      <a:r>
                        <a:rPr lang="he-IL" sz="1800" dirty="0"/>
                        <a:t>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שדרוג והכפלה יכולת קיבול מאגרי הזורעים.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המשך רצף שנים מוצלחות.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בדיקת ייזום גידולים חדשים.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603113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marL="0" marR="0" lvl="0" indent="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מטע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עקירת 500 דונם שקדים.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מו"מ עם בית העמק על כניסה לשותפות.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יבול טוב באבוקדו ומאידך פגיעה במחיר.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הקמת תאגיד לביא בית העמק.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תכנון ויישום "מטע גדול" 1,000 דונם.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52077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marL="0" marR="0" lvl="0" indent="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לול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הקמה ושיפוץ לול רביה חדש.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קבלת שכר דירה ממיזם משותף.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v"/>
                      </a:pPr>
                      <a:r>
                        <a:rPr lang="he-IL" sz="1800" dirty="0"/>
                        <a:t>שנה מאוזנת ברביה – קוב.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צפי רווח תפעולי בתאגיד של 1 מיליון ₪ (חלקנו 30%).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הרווח לא לחלוקה.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שכר דירה 300 </a:t>
                      </a:r>
                      <a:r>
                        <a:rPr kumimoji="0" lang="he-I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אש"ח</a:t>
                      </a:r>
                      <a:endParaRPr kumimoji="0" lang="he-I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994930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בקר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נראית שנה טובה.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עמידה במתווה שיפור תוצאות עסקיות.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הוקמה מנהלת לענף הבקר.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טיפול בהעתקת הפיטום. פינוי מבנים ישנים.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סבתא יהודית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מעבר לרווח קטן.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הגדלת מכירות.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השתלבות במיזם התיירות.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6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75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4825999" y="465667"/>
            <a:ext cx="6078825" cy="86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62000"/>
                  <a:alpha val="88000"/>
                </a:schemeClr>
              </a:gs>
              <a:gs pos="75000">
                <a:schemeClr val="accent1">
                  <a:tint val="44500"/>
                  <a:satMod val="160000"/>
                  <a:alpha val="54000"/>
                  <a:lumMod val="46000"/>
                  <a:lumOff val="54000"/>
                </a:schemeClr>
              </a:gs>
              <a:gs pos="99167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229737" y="39245"/>
            <a:ext cx="7562511" cy="4695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70C0"/>
                </a:solidFill>
                <a:cs typeface="David" pitchFamily="2" charset="-79"/>
              </a:rPr>
              <a:t>כספים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92948"/>
              </p:ext>
            </p:extLst>
          </p:nvPr>
        </p:nvGraphicFramePr>
        <p:xfrm>
          <a:off x="387696" y="685291"/>
          <a:ext cx="11654284" cy="34886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7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סעיף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סיכום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יעדים לשנת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הלוואות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גיוס הלוואה 3 מיליון ₪ בערבות מדינה.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החזר חלויות בל"ל 5.2 מיליון 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פירעון יתרת הלוואות בתי השקעות 6.7 מ' ₪.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פירעון חלויות שוטפות בל"ל בסך 5.8 מיליון 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אי לקיחת הלוואות חדשות.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865691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קרנות </a:t>
                      </a:r>
                      <a:r>
                        <a:rPr lang="he-IL" sz="1800" dirty="0" err="1"/>
                        <a:t>קופ"ג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שנה שניה רצופה עם תשואות גבוהות.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החלפת חלק מבתי השקעות לאחר מכרז.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הוצאת פיקדונות חברים בסך 2.3 מיליון ₪.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קידום אלטרנטיבות חסכון לחברים.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חשש סביר לתיקוני תשואות בשוק.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הקטנת פיקדונות חברים וצמצום חלקם </a:t>
                      </a:r>
                      <a:r>
                        <a:rPr kumimoji="0" lang="he-I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בקופ"ג</a:t>
                      </a: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של הקיבוץ.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709761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/>
                        <a:t>תוכנת הנהלת חשבונות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החלטה על מיישם </a:t>
                      </a:r>
                      <a:r>
                        <a:rPr lang="he-IL" sz="1800" dirty="0" err="1"/>
                        <a:t>פריוריטי</a:t>
                      </a:r>
                      <a:r>
                        <a:rPr lang="he-IL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החלפת תוכנה בהנהלת חשבונות.</a:t>
                      </a:r>
                    </a:p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התאמת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</a:t>
                      </a: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מלון לתוכנה.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08619"/>
                  </a:ext>
                </a:extLst>
              </a:tr>
              <a:tr h="372744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מעקב מזומנים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מעקב חודשי ואישור השקעות בהתאמה.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r" defTabSz="914363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he-I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שמירה על יעדי מזומנים סוף שנתי ומעקב חודשי.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60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3889191" y="565770"/>
            <a:ext cx="6078825" cy="862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62000"/>
                  <a:alpha val="88000"/>
                </a:schemeClr>
              </a:gs>
              <a:gs pos="75000">
                <a:schemeClr val="accent1">
                  <a:tint val="44500"/>
                  <a:satMod val="160000"/>
                  <a:alpha val="54000"/>
                  <a:lumMod val="46000"/>
                  <a:lumOff val="54000"/>
                </a:schemeClr>
              </a:gs>
              <a:gs pos="99167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3059192" y="84605"/>
            <a:ext cx="7562511" cy="38645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dirty="0">
                <a:solidFill>
                  <a:srgbClr val="0070C0"/>
                </a:solidFill>
                <a:cs typeface="David" pitchFamily="2" charset="-79"/>
              </a:rPr>
              <a:t>יעדי טיפול בקרקע 2022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84921"/>
              </p:ext>
            </p:extLst>
          </p:nvPr>
        </p:nvGraphicFramePr>
        <p:xfrm>
          <a:off x="480528" y="919289"/>
          <a:ext cx="11230944" cy="47127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58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1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532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סעיף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יעד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8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כללי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buFont typeface="Wingdings" panose="05000000000000000000" pitchFamily="2" charset="2"/>
                        <a:buNone/>
                      </a:pPr>
                      <a:r>
                        <a:rPr lang="he-IL" sz="1800" dirty="0"/>
                        <a:t>החלטה על ניצול מיקומה של לביא במקום אסטרטגי מבחינת נדל"ן והוספת רגל כלכלית נוספת לפעילות הכלכלית של לביא.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96883"/>
                  </a:ext>
                </a:extLst>
              </a:tr>
              <a:tr h="440599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הקמת מיזם לוגיסטי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פרצלציה של השטח ותחילת </a:t>
                      </a:r>
                      <a:r>
                        <a:rPr lang="he-IL" sz="1800" dirty="0" err="1"/>
                        <a:t>תכניות</a:t>
                      </a:r>
                      <a:r>
                        <a:rPr lang="he-IL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464476"/>
                  </a:ext>
                </a:extLst>
              </a:tr>
              <a:tr h="380532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תב"ע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dirty="0"/>
                        <a:t>אישור </a:t>
                      </a:r>
                      <a:r>
                        <a:rPr lang="he-IL" sz="1800" dirty="0" err="1"/>
                        <a:t>תב"ע</a:t>
                      </a:r>
                      <a:r>
                        <a:rPr lang="he-IL" sz="1800" dirty="0"/>
                        <a:t> וועדה מחוזית.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532">
                <a:tc>
                  <a:txBody>
                    <a:bodyPr/>
                    <a:lstStyle/>
                    <a:p>
                      <a:pPr rtl="1"/>
                      <a:r>
                        <a:rPr lang="he-IL" sz="1800" dirty="0" err="1"/>
                        <a:t>תב"ע</a:t>
                      </a:r>
                      <a:r>
                        <a:rPr lang="he-IL" sz="1800" dirty="0"/>
                        <a:t> בית עלמין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dirty="0"/>
                        <a:t>גמר אישור </a:t>
                      </a:r>
                      <a:r>
                        <a:rPr lang="he-IL" sz="1800" dirty="0" err="1"/>
                        <a:t>תב"ע</a:t>
                      </a:r>
                      <a:r>
                        <a:rPr lang="he-IL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040507"/>
                  </a:ext>
                </a:extLst>
              </a:tr>
              <a:tr h="380532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ביוב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Arial" panose="020B0604020202020204" pitchFamily="34" charset="0"/>
                        <a:buChar char="•"/>
                      </a:pPr>
                      <a:r>
                        <a:rPr lang="he-IL" sz="1800" dirty="0"/>
                        <a:t>טיפול בחלופת פתרון מקומי ופתרון לרפת.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248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הפקעת שטחים</a:t>
                      </a:r>
                      <a:r>
                        <a:rPr lang="he-IL" sz="1800" baseline="0" dirty="0"/>
                        <a:t> חקלאים קדמת גליל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Ø"/>
                      </a:pPr>
                      <a:r>
                        <a:rPr lang="he-IL" sz="1800" baseline="0" dirty="0"/>
                        <a:t>השתלבות שלנו בתוכניות הגדלת אזור תעשיה קדמת גליל.</a:t>
                      </a:r>
                    </a:p>
                    <a:p>
                      <a:pPr marL="342900" indent="-342900" rtl="1">
                        <a:buFont typeface="Wingdings" panose="05000000000000000000" pitchFamily="2" charset="2"/>
                        <a:buChar char="Ø"/>
                      </a:pPr>
                      <a:r>
                        <a:rPr lang="he-IL" sz="1800" dirty="0"/>
                        <a:t>ניצול שטחי תעסוקה לביא במיזם.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082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מיזמים תיירותיים ותעסוקתיים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Wingdings" panose="05000000000000000000" pitchFamily="2" charset="2"/>
                        <a:buChar char="§"/>
                      </a:pPr>
                      <a:r>
                        <a:rPr lang="he-IL" sz="1800" dirty="0"/>
                        <a:t>תחילת יישום.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888152"/>
                  </a:ext>
                </a:extLst>
              </a:tr>
              <a:tr h="673248">
                <a:tc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חוזים מול </a:t>
                      </a:r>
                      <a:r>
                        <a:rPr lang="he-IL" sz="1800" dirty="0" err="1"/>
                        <a:t>רמ"י</a:t>
                      </a:r>
                      <a:endParaRPr lang="he-I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1">
                        <a:buFont typeface="Courier New" panose="02070309020205020404" pitchFamily="49" charset="0"/>
                        <a:buChar char="o"/>
                      </a:pPr>
                      <a:r>
                        <a:rPr lang="he-IL" sz="1800" dirty="0"/>
                        <a:t>חתימה על חכירת יובל 9 דונם מלון.</a:t>
                      </a:r>
                    </a:p>
                    <a:p>
                      <a:pPr marL="342900" indent="-342900" rtl="1">
                        <a:buFont typeface="Courier New" panose="02070309020205020404" pitchFamily="49" charset="0"/>
                        <a:buChar char="o"/>
                      </a:pPr>
                      <a:r>
                        <a:rPr lang="he-IL" sz="1800" dirty="0"/>
                        <a:t>הגדלת שטח משבצת.</a:t>
                      </a:r>
                    </a:p>
                    <a:p>
                      <a:pPr marL="342900" indent="-342900" rtl="1">
                        <a:buFont typeface="Courier New" panose="02070309020205020404" pitchFamily="49" charset="0"/>
                        <a:buChar char="o"/>
                      </a:pPr>
                      <a:r>
                        <a:rPr lang="he-IL" sz="1800" dirty="0"/>
                        <a:t>אישור שימושים חורגים בתי נעורים ולול ישן.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89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3581400" y="-234401"/>
            <a:ext cx="7562511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70C0"/>
                </a:solidFill>
                <a:cs typeface="David" pitchFamily="2" charset="-79"/>
              </a:rPr>
              <a:t>תכנית עסק 2022</a:t>
            </a:r>
          </a:p>
        </p:txBody>
      </p:sp>
      <p:sp>
        <p:nvSpPr>
          <p:cNvPr id="8" name="מלבן 11"/>
          <p:cNvSpPr/>
          <p:nvPr/>
        </p:nvSpPr>
        <p:spPr>
          <a:xfrm>
            <a:off x="2639943" y="571112"/>
            <a:ext cx="7487729" cy="720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62000"/>
                  <a:alpha val="88000"/>
                </a:schemeClr>
              </a:gs>
              <a:gs pos="75000">
                <a:schemeClr val="accent1">
                  <a:tint val="44500"/>
                  <a:satMod val="160000"/>
                  <a:alpha val="54000"/>
                  <a:lumMod val="46000"/>
                  <a:lumOff val="54000"/>
                </a:schemeClr>
              </a:gs>
              <a:gs pos="99167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3098C7-3230-445C-9734-468727D9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" y="845720"/>
            <a:ext cx="11277599" cy="55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4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1"/>
          <p:cNvSpPr txBox="1">
            <a:spLocks/>
          </p:cNvSpPr>
          <p:nvPr/>
        </p:nvSpPr>
        <p:spPr>
          <a:xfrm>
            <a:off x="2761773" y="70231"/>
            <a:ext cx="7357272" cy="2463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defTabSz="91436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0786162" y="2153440"/>
            <a:ext cx="1148453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000" b="1" u="sng" dirty="0">
                <a:solidFill>
                  <a:srgbClr val="0070C0"/>
                </a:solidFill>
                <a:cs typeface="David" pitchFamily="2" charset="-79"/>
              </a:rPr>
              <a:t>תכנית השקעות</a:t>
            </a:r>
          </a:p>
          <a:p>
            <a:r>
              <a:rPr lang="he-IL" sz="2000" b="1" u="sng" dirty="0">
                <a:solidFill>
                  <a:srgbClr val="0070C0"/>
                </a:solidFill>
                <a:cs typeface="David" pitchFamily="2" charset="-79"/>
              </a:rPr>
              <a:t>חקלאות</a:t>
            </a:r>
          </a:p>
          <a:p>
            <a:r>
              <a:rPr lang="he-IL" sz="2400" b="1" u="sng" dirty="0">
                <a:solidFill>
                  <a:srgbClr val="0070C0"/>
                </a:solidFill>
                <a:cs typeface="David" pitchFamily="2" charset="-79"/>
              </a:rPr>
              <a:t>2021</a:t>
            </a:r>
            <a:endParaRPr lang="he-IL" sz="2000" b="1" u="sng" dirty="0">
              <a:solidFill>
                <a:srgbClr val="0070C0"/>
              </a:solidFill>
              <a:cs typeface="David" pitchFamily="2" charset="-79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921B64B-F207-4118-8B12-D7633E154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19855"/>
              </p:ext>
            </p:extLst>
          </p:nvPr>
        </p:nvGraphicFramePr>
        <p:xfrm>
          <a:off x="1166650" y="420414"/>
          <a:ext cx="9459309" cy="5913120"/>
        </p:xfrm>
        <a:graphic>
          <a:graphicData uri="http://schemas.openxmlformats.org/drawingml/2006/table">
            <a:tbl>
              <a:tblPr rtl="1"/>
              <a:tblGrid>
                <a:gridCol w="945931">
                  <a:extLst>
                    <a:ext uri="{9D8B030D-6E8A-4147-A177-3AD203B41FA5}">
                      <a16:colId xmlns:a16="http://schemas.microsoft.com/office/drawing/2014/main" val="3220646056"/>
                    </a:ext>
                  </a:extLst>
                </a:gridCol>
                <a:gridCol w="3153103">
                  <a:extLst>
                    <a:ext uri="{9D8B030D-6E8A-4147-A177-3AD203B41FA5}">
                      <a16:colId xmlns:a16="http://schemas.microsoft.com/office/drawing/2014/main" val="3159860944"/>
                    </a:ext>
                  </a:extLst>
                </a:gridCol>
                <a:gridCol w="1072055">
                  <a:extLst>
                    <a:ext uri="{9D8B030D-6E8A-4147-A177-3AD203B41FA5}">
                      <a16:colId xmlns:a16="http://schemas.microsoft.com/office/drawing/2014/main" val="215092700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2731084266"/>
                    </a:ext>
                  </a:extLst>
                </a:gridCol>
                <a:gridCol w="1008993">
                  <a:extLst>
                    <a:ext uri="{9D8B030D-6E8A-4147-A177-3AD203B41FA5}">
                      <a16:colId xmlns:a16="http://schemas.microsoft.com/office/drawing/2014/main" val="1985920679"/>
                    </a:ext>
                  </a:extLst>
                </a:gridCol>
                <a:gridCol w="2270234">
                  <a:extLst>
                    <a:ext uri="{9D8B030D-6E8A-4147-A177-3AD203B41FA5}">
                      <a16:colId xmlns:a16="http://schemas.microsoft.com/office/drawing/2014/main" val="588665312"/>
                    </a:ext>
                  </a:extLst>
                </a:gridCol>
              </a:tblGrid>
              <a:tr h="287027">
                <a:tc>
                  <a:txBody>
                    <a:bodyPr/>
                    <a:lstStyle/>
                    <a:p>
                      <a:pPr algn="ctr" rtl="0" fontAlgn="b"/>
                      <a:endParaRPr lang="en-IL" sz="2000" b="1" i="0" u="sng" strike="noStrike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סעיף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תקציב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ביצוע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הפרש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הערות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50670"/>
                  </a:ext>
                </a:extLst>
              </a:tr>
              <a:tr h="231715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רפת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קירוי אבוס מזרחי בסככה מרחבית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250,000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-210,000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סככות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498031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ציוד לרפת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43,000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-43,000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94333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תכנת חליבה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19,000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-19,000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08458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הגדלת קירוי חצרות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300,000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4,594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295,406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בוצע תכנון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50926"/>
                  </a:ext>
                </a:extLst>
              </a:tr>
              <a:tr h="239189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רפת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340,000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316,594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23,406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12152"/>
                  </a:ext>
                </a:extLst>
              </a:tr>
              <a:tr h="239189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בקר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החלפת רכב טנדר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190,000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190,000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הוזמן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76702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שיקום חצרות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277539"/>
                  </a:ext>
                </a:extLst>
              </a:tr>
              <a:tr h="239189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בקר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220,000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220,000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333843"/>
                  </a:ext>
                </a:extLst>
              </a:tr>
              <a:tr h="239189">
                <a:tc rowSpan="5"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מטע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החלפת טיפטוף בליצ'י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500653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נטיעות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66,617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-66,617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43307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רשתות לאיסוף שקדים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854418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מטעים צעירים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1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17602"/>
                  </a:ext>
                </a:extLst>
              </a:tr>
              <a:tr h="239189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מטע סה"כ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220,000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241,617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-21,617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95571"/>
                  </a:ext>
                </a:extLst>
              </a:tr>
              <a:tr h="239189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מטע משותף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מטעים צעירים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87,500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87,500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6206"/>
                  </a:ext>
                </a:extLst>
              </a:tr>
              <a:tr h="263108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מטע משותף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 87,500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87,500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-  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81428"/>
                  </a:ext>
                </a:extLst>
              </a:tr>
              <a:tr h="239189">
                <a:tc rowSpan="2">
                  <a:txBody>
                    <a:bodyPr/>
                    <a:lstStyle/>
                    <a:p>
                      <a:pPr algn="ctr" rtl="1" fontAlgn="ctr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סבתא יהודית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מתחחת ומכסחת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הוחלפו הסעיפים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5147"/>
                  </a:ext>
                </a:extLst>
              </a:tr>
              <a:tr h="239189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סבתא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 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17231"/>
                  </a:ext>
                </a:extLst>
              </a:tr>
              <a:tr h="239189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גד"ש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התקנת מיים בחלקת פרדס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70,000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70,000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29810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החלפת טפטוף 150 ק"מ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137,773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-17,773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36934"/>
                  </a:ext>
                </a:extLst>
              </a:tr>
              <a:tr h="23171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החלפת טרקטור 165 כ"ס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280,000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280,000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הוזמן שולם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56699"/>
                  </a:ext>
                </a:extLst>
              </a:tr>
              <a:tr h="239189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גד"ש סה"כ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4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  470,000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207,773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262,227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45932"/>
                  </a:ext>
                </a:extLst>
              </a:tr>
              <a:tr h="358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8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חקלאות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1,377,500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873,484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504,016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940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3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34A0-6321-4935-87CE-417D87C0D33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כותרת 11"/>
          <p:cNvSpPr txBox="1">
            <a:spLocks/>
          </p:cNvSpPr>
          <p:nvPr/>
        </p:nvSpPr>
        <p:spPr>
          <a:xfrm>
            <a:off x="2761773" y="70231"/>
            <a:ext cx="7357272" cy="246328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r" defTabSz="914363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1037455" y="2163950"/>
            <a:ext cx="1065325" cy="108012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b="1" u="sng" dirty="0">
                <a:solidFill>
                  <a:srgbClr val="0070C0"/>
                </a:solidFill>
                <a:cs typeface="David" pitchFamily="2" charset="-79"/>
              </a:rPr>
              <a:t>תכנית השקעות</a:t>
            </a:r>
          </a:p>
          <a:p>
            <a:r>
              <a:rPr lang="he-IL" sz="2400" b="1" u="sng" dirty="0">
                <a:solidFill>
                  <a:srgbClr val="0070C0"/>
                </a:solidFill>
                <a:cs typeface="David" pitchFamily="2" charset="-79"/>
              </a:rPr>
              <a:t>כללי</a:t>
            </a:r>
          </a:p>
          <a:p>
            <a:r>
              <a:rPr lang="he-IL" sz="2400" b="1" u="sng" dirty="0">
                <a:solidFill>
                  <a:srgbClr val="0070C0"/>
                </a:solidFill>
                <a:cs typeface="David" pitchFamily="2" charset="-79"/>
              </a:rPr>
              <a:t>2021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78CC79-5305-41C7-89C3-E3426C4BB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63373"/>
              </p:ext>
            </p:extLst>
          </p:nvPr>
        </p:nvGraphicFramePr>
        <p:xfrm>
          <a:off x="662153" y="332342"/>
          <a:ext cx="9953295" cy="6024010"/>
        </p:xfrm>
        <a:graphic>
          <a:graphicData uri="http://schemas.openxmlformats.org/drawingml/2006/table">
            <a:tbl>
              <a:tblPr rtl="1"/>
              <a:tblGrid>
                <a:gridCol w="982233">
                  <a:extLst>
                    <a:ext uri="{9D8B030D-6E8A-4147-A177-3AD203B41FA5}">
                      <a16:colId xmlns:a16="http://schemas.microsoft.com/office/drawing/2014/main" val="336613643"/>
                    </a:ext>
                  </a:extLst>
                </a:gridCol>
                <a:gridCol w="3274110">
                  <a:extLst>
                    <a:ext uri="{9D8B030D-6E8A-4147-A177-3AD203B41FA5}">
                      <a16:colId xmlns:a16="http://schemas.microsoft.com/office/drawing/2014/main" val="2042852229"/>
                    </a:ext>
                  </a:extLst>
                </a:gridCol>
                <a:gridCol w="1113197">
                  <a:extLst>
                    <a:ext uri="{9D8B030D-6E8A-4147-A177-3AD203B41FA5}">
                      <a16:colId xmlns:a16="http://schemas.microsoft.com/office/drawing/2014/main" val="2684248920"/>
                    </a:ext>
                  </a:extLst>
                </a:gridCol>
                <a:gridCol w="1113197">
                  <a:extLst>
                    <a:ext uri="{9D8B030D-6E8A-4147-A177-3AD203B41FA5}">
                      <a16:colId xmlns:a16="http://schemas.microsoft.com/office/drawing/2014/main" val="3208379726"/>
                    </a:ext>
                  </a:extLst>
                </a:gridCol>
                <a:gridCol w="1113197">
                  <a:extLst>
                    <a:ext uri="{9D8B030D-6E8A-4147-A177-3AD203B41FA5}">
                      <a16:colId xmlns:a16="http://schemas.microsoft.com/office/drawing/2014/main" val="359164776"/>
                    </a:ext>
                  </a:extLst>
                </a:gridCol>
                <a:gridCol w="2357361">
                  <a:extLst>
                    <a:ext uri="{9D8B030D-6E8A-4147-A177-3AD203B41FA5}">
                      <a16:colId xmlns:a16="http://schemas.microsoft.com/office/drawing/2014/main" val="1129676323"/>
                    </a:ext>
                  </a:extLst>
                </a:gridCol>
              </a:tblGrid>
              <a:tr h="228150">
                <a:tc>
                  <a:txBody>
                    <a:bodyPr/>
                    <a:lstStyle/>
                    <a:p>
                      <a:pPr algn="ctr" rtl="0" fontAlgn="b"/>
                      <a:endParaRPr lang="en-IL" sz="1800" b="1" i="0" u="sng" strike="noStrike">
                        <a:solidFill>
                          <a:srgbClr val="000000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סעיף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תקציב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ביצוע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הפרש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הערות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06204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חקלאות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1,377,500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873,484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504,016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47041"/>
                  </a:ext>
                </a:extLst>
              </a:tr>
              <a:tr h="174736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מלון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תכנון מיזמים תיירותים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004487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שונות מלון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400,000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450,000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-50,000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81207"/>
                  </a:ext>
                </a:extLst>
              </a:tr>
              <a:tr h="153029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בתי נעורים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42,000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88082"/>
                  </a:ext>
                </a:extLst>
              </a:tr>
              <a:tr h="174736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מלון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550,000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592,000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-42,000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28776"/>
                  </a:ext>
                </a:extLst>
              </a:tr>
              <a:tr h="174736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מפעל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מכונות- מכונת קנטים ומלטשת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952,280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164,000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788,280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הוזמנו שתי מכונות לאפריל 2022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388387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רכב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147,000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-147,000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45895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שונות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148,000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-148,000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7418"/>
                  </a:ext>
                </a:extLst>
              </a:tr>
              <a:tr h="174736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מפעל סה"כ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952,280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459,000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493,280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82639"/>
                  </a:ext>
                </a:extLst>
              </a:tr>
              <a:tr h="174736">
                <a:tc rowSpan="4">
                  <a:txBody>
                    <a:bodyPr/>
                    <a:lstStyle/>
                    <a:p>
                      <a:pPr algn="ctr" rtl="1" fontAlgn="ctr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חשמל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שדרוג גנרציה (החלפת גנרטורים)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340,000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240,000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01083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הטמנת קווי חשמל נעורים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60,000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67,000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-7,000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66393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הטמנת קו בתי ילדים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92,000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58,000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10953"/>
                  </a:ext>
                </a:extLst>
              </a:tr>
              <a:tr h="174736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חשמל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550,000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259,000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291,000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49180"/>
                  </a:ext>
                </a:extLst>
              </a:tr>
              <a:tr h="314525">
                <a:tc rowSpan="6">
                  <a:txBody>
                    <a:bodyPr/>
                    <a:lstStyle/>
                    <a:p>
                      <a:pPr algn="ctr" rtl="1" fontAlgn="ctr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אנרגיה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מערכת סולארית 135 ק"ו תעריפי ב- 45 אג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337,500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353,000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-15,500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64311"/>
                  </a:ext>
                </a:extLst>
              </a:tr>
              <a:tr h="314525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מערכת סולארית 325 ק"ו באסדרה 17-22 אג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812,500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812,500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אין כדאיות כלכלית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21744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מערכת סולארית יבניאל תעריפי בשותפות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507,000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19,000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488,000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נדחה ל 2022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488881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גמר פרויקט רפת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250,000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120,000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130,000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חסר עוד סכום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833654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מערכת סולארית מאגר פוריה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728,000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728,000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אין התכנות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872588"/>
                  </a:ext>
                </a:extLst>
              </a:tr>
              <a:tr h="174736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אנרגיה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2,635,000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492,000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2,143,000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94774"/>
                  </a:ext>
                </a:extLst>
              </a:tr>
              <a:tr h="174736">
                <a:tc rowSpan="6">
                  <a:txBody>
                    <a:bodyPr/>
                    <a:lstStyle/>
                    <a:p>
                      <a:pPr algn="ctr" rtl="1" fontAlgn="ctr"/>
                      <a:r>
                        <a:rPr lang="he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משקיות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החלפת תוכנה הנהח"ש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200,000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22,000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178,000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מיחשוב. נדחה.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15476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מוסך פריטק מכשיר מיחזור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14,000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-14,000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175609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תב"ע קיבוץ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75,000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1193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תב"ע בית עלמין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50,000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600336"/>
                  </a:ext>
                </a:extLst>
              </a:tr>
              <a:tr h="171112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החלפת רכבים שוטף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500,000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 מפחת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14893"/>
                  </a:ext>
                </a:extLst>
              </a:tr>
              <a:tr h="174736">
                <a:tc vMerge="1">
                  <a:txBody>
                    <a:bodyPr/>
                    <a:lstStyle/>
                    <a:p>
                      <a:endParaRPr lang="en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השקעות משקיות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 825,000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661,000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   164,000 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16452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ללא חקלאות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5,512,280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2,463,000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3,049,280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56862"/>
                  </a:ext>
                </a:extLst>
              </a:tr>
              <a:tr h="293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L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סה"כ השקעות לביא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6,889,780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3,336,484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 3,553,296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IL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Nova" panose="020B05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15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99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21927</TotalTime>
  <Words>1735</Words>
  <Application>Microsoft Office PowerPoint</Application>
  <PresentationFormat>מסך רחב</PresentationFormat>
  <Paragraphs>493</Paragraphs>
  <Slides>19</Slides>
  <Notes>5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9" baseType="lpstr">
      <vt:lpstr>Arial</vt:lpstr>
      <vt:lpstr>Arial Nova</vt:lpstr>
      <vt:lpstr>Calibri</vt:lpstr>
      <vt:lpstr>Calibri Light</vt:lpstr>
      <vt:lpstr>Courier New</vt:lpstr>
      <vt:lpstr>David</vt:lpstr>
      <vt:lpstr>Wingdings</vt:lpstr>
      <vt:lpstr>Office Theme</vt:lpstr>
      <vt:lpstr>עיצוב מותאם אישית</vt:lpstr>
      <vt:lpstr>Worksheet</vt:lpstr>
      <vt:lpstr>מצגת של PowerPoint‏</vt:lpstr>
      <vt:lpstr>הנחות עבודה כלליות לתוכנית 2022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תודה רבה!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מיקום חדש: גליל מערבי</dc:title>
  <dc:creator>Amnon</dc:creator>
  <cp:lastModifiedBy>Chaim klein</cp:lastModifiedBy>
  <cp:revision>610</cp:revision>
  <cp:lastPrinted>2018-01-03T07:53:16Z</cp:lastPrinted>
  <dcterms:created xsi:type="dcterms:W3CDTF">2017-06-11T04:55:44Z</dcterms:created>
  <dcterms:modified xsi:type="dcterms:W3CDTF">2021-12-28T08:57:15Z</dcterms:modified>
</cp:coreProperties>
</file>