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sldIdLst>
    <p:sldId id="257" r:id="rId5"/>
    <p:sldId id="259" r:id="rId6"/>
    <p:sldId id="283" r:id="rId7"/>
    <p:sldId id="260" r:id="rId8"/>
    <p:sldId id="261" r:id="rId9"/>
    <p:sldId id="275" r:id="rId10"/>
    <p:sldId id="282" r:id="rId11"/>
    <p:sldId id="263" r:id="rId12"/>
    <p:sldId id="276" r:id="rId13"/>
    <p:sldId id="277" r:id="rId14"/>
    <p:sldId id="278" r:id="rId15"/>
    <p:sldId id="279" r:id="rId16"/>
    <p:sldId id="280" r:id="rId17"/>
    <p:sldId id="281" r:id="rId18"/>
    <p:sldId id="271" r:id="rId19"/>
    <p:sldId id="273" r:id="rId20"/>
    <p:sldId id="274" r:id="rId21"/>
    <p:sldId id="284" r:id="rId2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סגנון ביניים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סגנון בהיר 2 - הדגשה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98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91C6253-7FA2-2D72-5144-FA4116885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EC857671-E55E-D832-4CAB-44D38F29E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E9C65FF-375D-05AE-9467-190F0AC2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12E9-71DA-48DC-BAD5-87063877EDBC}" type="datetimeFigureOut">
              <a:rPr lang="he-IL" smtClean="0"/>
              <a:t>כ"ב/שבט/תשפ"ד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50EB316-CB56-D0BA-7EAA-8787C1834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9C62FFA-DE06-DC30-881A-387F5D9F8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520C0-09F6-4EEB-900C-1B5F72955E4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97994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2A5399-4841-5269-F92A-E182B1147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81E9D5D-BB2C-2CAB-6B1C-E63CEF5BC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C8F9EEA-EE6D-1BB0-245A-270241D39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12E9-71DA-48DC-BAD5-87063877EDBC}" type="datetimeFigureOut">
              <a:rPr lang="he-IL" smtClean="0"/>
              <a:t>כ"ב/שבט/תשפ"ד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A3121A5-CF0F-9322-BB99-EEDA7D51A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0620651-2DB2-789D-45DF-0EA3E2920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520C0-09F6-4EEB-900C-1B5F72955E4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1858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55DCD104-CDD4-38BA-E2A5-A11184C5BB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5787172D-98ED-9C32-0F90-697668CFA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33853D8-C5BD-80CA-C4D0-4756C5B2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12E9-71DA-48DC-BAD5-87063877EDBC}" type="datetimeFigureOut">
              <a:rPr lang="he-IL" smtClean="0"/>
              <a:t>כ"ב/שבט/תשפ"ד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EB2D698-5A9B-4FE6-C5C0-07D2518C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D18AFBF-9A00-AA86-71AC-B00C5DB80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520C0-09F6-4EEB-900C-1B5F72955E4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949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E8F3155-14C2-8987-F375-6A56C770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3D0FDEA-926B-3BB9-5CF8-24C046D11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5189622-88A3-A462-BED0-2EB3C740C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12E9-71DA-48DC-BAD5-87063877EDBC}" type="datetimeFigureOut">
              <a:rPr lang="he-IL" smtClean="0"/>
              <a:t>כ"ב/שבט/תשפ"ד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DA660F4-B9F8-FC13-1ABA-AEF48EC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B7FC803-102C-ADFB-7BD5-2C3B9A966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520C0-09F6-4EEB-900C-1B5F72955E4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39882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95ED4D-A2CA-343F-F7FE-6B6B6316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D883849-9C46-E831-61D4-87E97CD25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592B3A9-4DBB-72E7-1D0A-E515BA358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12E9-71DA-48DC-BAD5-87063877EDBC}" type="datetimeFigureOut">
              <a:rPr lang="he-IL" smtClean="0"/>
              <a:t>כ"ב/שבט/תשפ"ד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C012052-74CD-CC71-B811-E9B628D14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3EB2F65-26A4-2D91-F57C-8EF264C19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520C0-09F6-4EEB-900C-1B5F72955E4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362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CE133B7-866C-C608-E218-1FCB48DD0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BA77F8B-08C1-091D-CC0B-69ECE804C9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88516FD-D9F5-C409-3EF0-680B0466E1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7CCD16D-DCA7-6777-9C80-79EFE12C4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12E9-71DA-48DC-BAD5-87063877EDBC}" type="datetimeFigureOut">
              <a:rPr lang="he-IL" smtClean="0"/>
              <a:t>כ"ב/שבט/תשפ"ד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4558C9F-E4A1-30ED-DC0D-7321A109C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D025723-7A82-554A-F041-36B042280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520C0-09F6-4EEB-900C-1B5F72955E4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9712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0029121-2333-3F1D-3760-190E1BBB5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EEF145B-59DC-8BDD-510F-9D1EC5BA3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78F05DD-909B-91F3-610B-82C5C3A3E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30E48A43-3036-6EBA-AFDF-BA24BCEF9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39C276EB-6CE7-BE17-FBA5-6769A9BDB7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7BDABB8A-2CB0-0CAD-0418-EFC6DA21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12E9-71DA-48DC-BAD5-87063877EDBC}" type="datetimeFigureOut">
              <a:rPr lang="he-IL" smtClean="0"/>
              <a:t>כ"ב/שבט/תשפ"ד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FCDE3848-6623-2CFF-B71E-93A98F154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9366F007-E979-05F9-E718-46E15763E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520C0-09F6-4EEB-900C-1B5F72955E4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3358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013671-0A1B-FC85-3F90-E7DABBCAE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F63C3BEA-13C0-2E4F-3717-6ED196D15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12E9-71DA-48DC-BAD5-87063877EDBC}" type="datetimeFigureOut">
              <a:rPr lang="he-IL" smtClean="0"/>
              <a:t>כ"ב/שבט/תשפ"ד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F6B5B81-D582-0FF7-240D-7E1A9B351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340C727-BB2C-39D8-D8E9-80462B99F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520C0-09F6-4EEB-900C-1B5F72955E4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33632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DCE64E13-B94D-73A8-6E11-A6ABA9317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12E9-71DA-48DC-BAD5-87063877EDBC}" type="datetimeFigureOut">
              <a:rPr lang="he-IL" smtClean="0"/>
              <a:t>כ"ב/שבט/תשפ"ד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2453A37D-9EF0-1858-6B3F-D01B11DC2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416BBDB-0B6C-1DAC-98F9-ACF1D9715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520C0-09F6-4EEB-900C-1B5F72955E4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9317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25AC2D-4248-D9C5-D736-58EC2C2D6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425679A-5593-62CC-1526-9662A85B6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D93B7A0-09B0-AE00-FC70-D964814DF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FC95E4E-FF4D-BEED-FC10-4F766407D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12E9-71DA-48DC-BAD5-87063877EDBC}" type="datetimeFigureOut">
              <a:rPr lang="he-IL" smtClean="0"/>
              <a:t>כ"ב/שבט/תשפ"ד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EA3053C-C72B-85B6-2B2E-41822FD8B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47F5F4E-4544-E096-A856-D0F41C8C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520C0-09F6-4EEB-900C-1B5F72955E4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84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C89B99A-6126-27A1-AA03-BA3AA4807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252091A5-C10D-ED01-D611-636FA9486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35E28BE-71E4-F0F7-69F1-5BA21D5DC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6DF7135-26B8-5A0D-9CC2-C980E91EC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12E9-71DA-48DC-BAD5-87063877EDBC}" type="datetimeFigureOut">
              <a:rPr lang="he-IL" smtClean="0"/>
              <a:t>כ"ב/שבט/תשפ"ד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3270E22-6E58-5735-CF26-E71499EE4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8CD0B32-3C24-5E22-2B74-489C26BA4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520C0-09F6-4EEB-900C-1B5F72955E4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0833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1D5DF3C8-0861-76D6-0936-898CA77C3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F5386DC-28F3-4595-83D7-688E7FBE0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57E8B71-BB74-BDC8-B9CD-C690EB341B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612E9-71DA-48DC-BAD5-87063877EDBC}" type="datetimeFigureOut">
              <a:rPr lang="he-IL" smtClean="0"/>
              <a:t>כ"ב/שבט/תשפ"ד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780AF29-6295-52AA-F13E-48424AB807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00275AC-06C8-E810-7CD2-7CBFD1A34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520C0-09F6-4EEB-900C-1B5F72955E4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5276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BA3D46-C2D7-863C-42E6-5CE5B6A9C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e-IL" sz="6600" b="1" dirty="0">
                <a:latin typeface="Gisha" panose="020B0502040204020203" pitchFamily="34" charset="-79"/>
                <a:cs typeface="Gisha" panose="020B0502040204020203" pitchFamily="34" charset="-79"/>
              </a:rPr>
              <a:t>תקציב קהילה 2024</a:t>
            </a:r>
          </a:p>
          <a:p>
            <a:pPr marL="0" indent="0" algn="ctr">
              <a:buNone/>
            </a:pPr>
            <a:r>
              <a:rPr lang="he-IL" sz="6600" b="1" dirty="0">
                <a:latin typeface="Gisha" panose="020B0502040204020203" pitchFamily="34" charset="-79"/>
                <a:cs typeface="Gisha" panose="020B0502040204020203" pitchFamily="34" charset="-79"/>
              </a:rPr>
              <a:t>קיבוץ לביא</a:t>
            </a:r>
          </a:p>
        </p:txBody>
      </p:sp>
    </p:spTree>
    <p:extLst>
      <p:ext uri="{BB962C8B-B14F-4D97-AF65-F5344CB8AC3E}">
        <p14:creationId xmlns:p14="http://schemas.microsoft.com/office/powerpoint/2010/main" val="1443453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B09E95C-1FCE-5E2A-714E-A8DD41A1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92" y="310580"/>
            <a:ext cx="9895951" cy="1033669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solidFill>
                  <a:schemeClr val="bg1"/>
                </a:solidFill>
                <a:cs typeface="+mn-cs"/>
              </a:rPr>
              <a:t>פירוט תקציב - הוצאות</a:t>
            </a:r>
            <a:endParaRPr lang="he-IL" sz="80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BA3D46-C2D7-863C-42E6-5CE5B6A9C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2392" y="1908012"/>
            <a:ext cx="9724031" cy="4671492"/>
          </a:xfrm>
        </p:spPr>
        <p:txBody>
          <a:bodyPr anchor="ctr">
            <a:normAutofit/>
          </a:bodyPr>
          <a:lstStyle/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</p:txBody>
      </p:sp>
      <p:graphicFrame>
        <p:nvGraphicFramePr>
          <p:cNvPr id="5" name="טבלה 4">
            <a:extLst>
              <a:ext uri="{FF2B5EF4-FFF2-40B4-BE49-F238E27FC236}">
                <a16:creationId xmlns:a16="http://schemas.microsoft.com/office/drawing/2014/main" id="{F137C03E-E3F3-9D47-85ED-A16DDDE38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942521"/>
              </p:ext>
            </p:extLst>
          </p:nvPr>
        </p:nvGraphicFramePr>
        <p:xfrm>
          <a:off x="1372388" y="1573700"/>
          <a:ext cx="9304421" cy="4646098"/>
        </p:xfrm>
        <a:graphic>
          <a:graphicData uri="http://schemas.openxmlformats.org/drawingml/2006/table">
            <a:tbl>
              <a:tblPr rtl="1"/>
              <a:tblGrid>
                <a:gridCol w="3430412">
                  <a:extLst>
                    <a:ext uri="{9D8B030D-6E8A-4147-A177-3AD203B41FA5}">
                      <a16:colId xmlns:a16="http://schemas.microsoft.com/office/drawing/2014/main" val="4096891442"/>
                    </a:ext>
                  </a:extLst>
                </a:gridCol>
                <a:gridCol w="1474173">
                  <a:extLst>
                    <a:ext uri="{9D8B030D-6E8A-4147-A177-3AD203B41FA5}">
                      <a16:colId xmlns:a16="http://schemas.microsoft.com/office/drawing/2014/main" val="3898516219"/>
                    </a:ext>
                  </a:extLst>
                </a:gridCol>
                <a:gridCol w="1519531">
                  <a:extLst>
                    <a:ext uri="{9D8B030D-6E8A-4147-A177-3AD203B41FA5}">
                      <a16:colId xmlns:a16="http://schemas.microsoft.com/office/drawing/2014/main" val="2910909192"/>
                    </a:ext>
                  </a:extLst>
                </a:gridCol>
                <a:gridCol w="1428813">
                  <a:extLst>
                    <a:ext uri="{9D8B030D-6E8A-4147-A177-3AD203B41FA5}">
                      <a16:colId xmlns:a16="http://schemas.microsoft.com/office/drawing/2014/main" val="954869766"/>
                    </a:ext>
                  </a:extLst>
                </a:gridCol>
                <a:gridCol w="1451492">
                  <a:extLst>
                    <a:ext uri="{9D8B030D-6E8A-4147-A177-3AD203B41FA5}">
                      <a16:colId xmlns:a16="http://schemas.microsoft.com/office/drawing/2014/main" val="3182771968"/>
                    </a:ext>
                  </a:extLst>
                </a:gridCol>
              </a:tblGrid>
              <a:tr h="677945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בריאות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ביצוע 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תכנית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תחזית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תכנית 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925599"/>
                  </a:ext>
                </a:extLst>
              </a:tr>
              <a:tr h="56687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בריאות כולל ילדים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(1,479)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(1,562)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(1,606)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(1,765)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661003"/>
                  </a:ext>
                </a:extLst>
              </a:tr>
              <a:tr h="56687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ביטוחי בריאות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(592)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(512)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(529)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(542)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957334"/>
                  </a:ext>
                </a:extLst>
              </a:tr>
              <a:tr h="56687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לב לביא-בריאות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(149)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(250)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(419)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(378)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195664"/>
                  </a:ext>
                </a:extLst>
              </a:tr>
              <a:tr h="56687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שיניים כולל </a:t>
                      </a:r>
                      <a:r>
                        <a:rPr lang="he-IL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אורטודנט</a:t>
                      </a:r>
                      <a:endParaRPr lang="he-I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(445)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(450)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(567)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(614)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615228"/>
                  </a:ext>
                </a:extLst>
              </a:tr>
              <a:tr h="56687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יעוץ ילדים ומבוגרים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(355)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(340)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(352)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(353)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06931"/>
                  </a:ext>
                </a:extLst>
              </a:tr>
              <a:tr h="56687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רווחה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(369)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(335)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(389)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75982"/>
                  </a:ext>
                </a:extLst>
              </a:tr>
              <a:tr h="56687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בריאות סה"כ</a:t>
                      </a:r>
                    </a:p>
                  </a:txBody>
                  <a:tcPr marL="9525" marR="2286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(3,389)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(3,614)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(3,808)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(4,041)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634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463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B09E95C-1FCE-5E2A-714E-A8DD41A1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92" y="310580"/>
            <a:ext cx="9895951" cy="1033669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solidFill>
                  <a:schemeClr val="bg1"/>
                </a:solidFill>
                <a:cs typeface="+mn-cs"/>
              </a:rPr>
              <a:t>פירוט תקציב - הוצאות</a:t>
            </a:r>
            <a:endParaRPr lang="he-IL" sz="80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BA3D46-C2D7-863C-42E6-5CE5B6A9C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2392" y="1908012"/>
            <a:ext cx="9724031" cy="4671492"/>
          </a:xfrm>
        </p:spPr>
        <p:txBody>
          <a:bodyPr anchor="ctr">
            <a:normAutofit/>
          </a:bodyPr>
          <a:lstStyle/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</p:txBody>
      </p:sp>
      <p:graphicFrame>
        <p:nvGraphicFramePr>
          <p:cNvPr id="5" name="טבלה 4">
            <a:extLst>
              <a:ext uri="{FF2B5EF4-FFF2-40B4-BE49-F238E27FC236}">
                <a16:creationId xmlns:a16="http://schemas.microsoft.com/office/drawing/2014/main" id="{F137C03E-E3F3-9D47-85ED-A16DDDE38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73507"/>
              </p:ext>
            </p:extLst>
          </p:nvPr>
        </p:nvGraphicFramePr>
        <p:xfrm>
          <a:off x="1372392" y="1612475"/>
          <a:ext cx="9031705" cy="4646098"/>
        </p:xfrm>
        <a:graphic>
          <a:graphicData uri="http://schemas.openxmlformats.org/drawingml/2006/table">
            <a:tbl>
              <a:tblPr rtl="1"/>
              <a:tblGrid>
                <a:gridCol w="3157696">
                  <a:extLst>
                    <a:ext uri="{9D8B030D-6E8A-4147-A177-3AD203B41FA5}">
                      <a16:colId xmlns:a16="http://schemas.microsoft.com/office/drawing/2014/main" val="4096891442"/>
                    </a:ext>
                  </a:extLst>
                </a:gridCol>
                <a:gridCol w="1474173">
                  <a:extLst>
                    <a:ext uri="{9D8B030D-6E8A-4147-A177-3AD203B41FA5}">
                      <a16:colId xmlns:a16="http://schemas.microsoft.com/office/drawing/2014/main" val="3898516219"/>
                    </a:ext>
                  </a:extLst>
                </a:gridCol>
                <a:gridCol w="1519531">
                  <a:extLst>
                    <a:ext uri="{9D8B030D-6E8A-4147-A177-3AD203B41FA5}">
                      <a16:colId xmlns:a16="http://schemas.microsoft.com/office/drawing/2014/main" val="2910909192"/>
                    </a:ext>
                  </a:extLst>
                </a:gridCol>
                <a:gridCol w="1428813">
                  <a:extLst>
                    <a:ext uri="{9D8B030D-6E8A-4147-A177-3AD203B41FA5}">
                      <a16:colId xmlns:a16="http://schemas.microsoft.com/office/drawing/2014/main" val="954869766"/>
                    </a:ext>
                  </a:extLst>
                </a:gridCol>
                <a:gridCol w="1451492">
                  <a:extLst>
                    <a:ext uri="{9D8B030D-6E8A-4147-A177-3AD203B41FA5}">
                      <a16:colId xmlns:a16="http://schemas.microsoft.com/office/drawing/2014/main" val="3182771968"/>
                    </a:ext>
                  </a:extLst>
                </a:gridCol>
              </a:tblGrid>
              <a:tr h="677945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ועדות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ביצוע 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תכנית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תחזית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תכנית 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925599"/>
                  </a:ext>
                </a:extLst>
              </a:tr>
              <a:tr h="56687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ארכיון קהילה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(76)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(82)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(76)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(117)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661003"/>
                  </a:ext>
                </a:extLst>
              </a:tr>
              <a:tr h="56687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בית מורשת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957334"/>
                  </a:ext>
                </a:extLst>
              </a:tr>
              <a:tr h="56687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גינה קהילתית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he-IL" sz="2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he-IL" sz="2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195664"/>
                  </a:ext>
                </a:extLst>
              </a:tr>
              <a:tr h="56687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דת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(232)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(190)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(187)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(206)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615228"/>
                  </a:ext>
                </a:extLst>
              </a:tr>
              <a:tr h="56687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השכלה גבוהה בגין </a:t>
                      </a:r>
                      <a:r>
                        <a:rPr lang="he-IL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הור</a:t>
                      </a:r>
                      <a:endParaRPr lang="he-I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(534)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(549)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(571)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(530)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06931"/>
                  </a:ext>
                </a:extLst>
              </a:tr>
              <a:tr h="56687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השתלמות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(297)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(292)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75982"/>
                  </a:ext>
                </a:extLst>
              </a:tr>
              <a:tr h="56687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ותיקים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(195)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(170)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(188)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(180)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634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013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B09E95C-1FCE-5E2A-714E-A8DD41A1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92" y="310580"/>
            <a:ext cx="9895951" cy="1033669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solidFill>
                  <a:schemeClr val="bg1"/>
                </a:solidFill>
                <a:cs typeface="+mn-cs"/>
              </a:rPr>
              <a:t>פירוט תקציב - הוצאות</a:t>
            </a:r>
            <a:endParaRPr lang="he-IL" sz="80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BA3D46-C2D7-863C-42E6-5CE5B6A9C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2392" y="1908012"/>
            <a:ext cx="9724031" cy="4671492"/>
          </a:xfrm>
        </p:spPr>
        <p:txBody>
          <a:bodyPr anchor="ctr">
            <a:normAutofit/>
          </a:bodyPr>
          <a:lstStyle/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</p:txBody>
      </p:sp>
      <p:graphicFrame>
        <p:nvGraphicFramePr>
          <p:cNvPr id="5" name="טבלה 4">
            <a:extLst>
              <a:ext uri="{FF2B5EF4-FFF2-40B4-BE49-F238E27FC236}">
                <a16:creationId xmlns:a16="http://schemas.microsoft.com/office/drawing/2014/main" id="{F137C03E-E3F3-9D47-85ED-A16DDDE38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762676"/>
              </p:ext>
            </p:extLst>
          </p:nvPr>
        </p:nvGraphicFramePr>
        <p:xfrm>
          <a:off x="1580145" y="1590741"/>
          <a:ext cx="9031705" cy="5140255"/>
        </p:xfrm>
        <a:graphic>
          <a:graphicData uri="http://schemas.openxmlformats.org/drawingml/2006/table">
            <a:tbl>
              <a:tblPr rtl="1"/>
              <a:tblGrid>
                <a:gridCol w="3157696">
                  <a:extLst>
                    <a:ext uri="{9D8B030D-6E8A-4147-A177-3AD203B41FA5}">
                      <a16:colId xmlns:a16="http://schemas.microsoft.com/office/drawing/2014/main" val="4096891442"/>
                    </a:ext>
                  </a:extLst>
                </a:gridCol>
                <a:gridCol w="1474173">
                  <a:extLst>
                    <a:ext uri="{9D8B030D-6E8A-4147-A177-3AD203B41FA5}">
                      <a16:colId xmlns:a16="http://schemas.microsoft.com/office/drawing/2014/main" val="3898516219"/>
                    </a:ext>
                  </a:extLst>
                </a:gridCol>
                <a:gridCol w="1519531">
                  <a:extLst>
                    <a:ext uri="{9D8B030D-6E8A-4147-A177-3AD203B41FA5}">
                      <a16:colId xmlns:a16="http://schemas.microsoft.com/office/drawing/2014/main" val="2910909192"/>
                    </a:ext>
                  </a:extLst>
                </a:gridCol>
                <a:gridCol w="1428813">
                  <a:extLst>
                    <a:ext uri="{9D8B030D-6E8A-4147-A177-3AD203B41FA5}">
                      <a16:colId xmlns:a16="http://schemas.microsoft.com/office/drawing/2014/main" val="954869766"/>
                    </a:ext>
                  </a:extLst>
                </a:gridCol>
                <a:gridCol w="1451492">
                  <a:extLst>
                    <a:ext uri="{9D8B030D-6E8A-4147-A177-3AD203B41FA5}">
                      <a16:colId xmlns:a16="http://schemas.microsoft.com/office/drawing/2014/main" val="3182771968"/>
                    </a:ext>
                  </a:extLst>
                </a:gridCol>
              </a:tblGrid>
              <a:tr h="512687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ועדות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ביצוע 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תכנית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תחזית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תכנית 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925599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מעורבות + מלחמה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(77)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661003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עלון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he-IL" sz="2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789323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פרט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(626)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(574)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(617)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989522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צדקה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(199)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739118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צעירים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(306)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(342)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(224)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(239)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2160756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קליטה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957334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שי לחבר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(40)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195664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שמחות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(562)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(634)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(580)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615228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תקשורת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(172)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(148)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(193)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(184)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06931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תרבות ופנאי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(153)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(160)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(158)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(207)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75982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ועדות סה"כ</a:t>
                      </a:r>
                    </a:p>
                  </a:txBody>
                  <a:tcPr marL="9525" marR="2286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(3,414)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(3,451)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(3,347)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(3,496)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634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8444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B09E95C-1FCE-5E2A-714E-A8DD41A1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92" y="310580"/>
            <a:ext cx="9895951" cy="1033669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solidFill>
                  <a:schemeClr val="bg1"/>
                </a:solidFill>
                <a:cs typeface="+mn-cs"/>
              </a:rPr>
              <a:t>פירוט תקציב - הוצאות</a:t>
            </a:r>
            <a:endParaRPr lang="he-IL" sz="80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BA3D46-C2D7-863C-42E6-5CE5B6A9C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2392" y="1908012"/>
            <a:ext cx="9724031" cy="4671492"/>
          </a:xfrm>
        </p:spPr>
        <p:txBody>
          <a:bodyPr anchor="ctr">
            <a:normAutofit/>
          </a:bodyPr>
          <a:lstStyle/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</p:txBody>
      </p:sp>
      <p:graphicFrame>
        <p:nvGraphicFramePr>
          <p:cNvPr id="5" name="טבלה 4">
            <a:extLst>
              <a:ext uri="{FF2B5EF4-FFF2-40B4-BE49-F238E27FC236}">
                <a16:creationId xmlns:a16="http://schemas.microsoft.com/office/drawing/2014/main" id="{F137C03E-E3F3-9D47-85ED-A16DDDE38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252306"/>
              </p:ext>
            </p:extLst>
          </p:nvPr>
        </p:nvGraphicFramePr>
        <p:xfrm>
          <a:off x="1718554" y="1654829"/>
          <a:ext cx="9031705" cy="4364450"/>
        </p:xfrm>
        <a:graphic>
          <a:graphicData uri="http://schemas.openxmlformats.org/drawingml/2006/table">
            <a:tbl>
              <a:tblPr rtl="1"/>
              <a:tblGrid>
                <a:gridCol w="3157696">
                  <a:extLst>
                    <a:ext uri="{9D8B030D-6E8A-4147-A177-3AD203B41FA5}">
                      <a16:colId xmlns:a16="http://schemas.microsoft.com/office/drawing/2014/main" val="4096891442"/>
                    </a:ext>
                  </a:extLst>
                </a:gridCol>
                <a:gridCol w="1474173">
                  <a:extLst>
                    <a:ext uri="{9D8B030D-6E8A-4147-A177-3AD203B41FA5}">
                      <a16:colId xmlns:a16="http://schemas.microsoft.com/office/drawing/2014/main" val="3898516219"/>
                    </a:ext>
                  </a:extLst>
                </a:gridCol>
                <a:gridCol w="1519531">
                  <a:extLst>
                    <a:ext uri="{9D8B030D-6E8A-4147-A177-3AD203B41FA5}">
                      <a16:colId xmlns:a16="http://schemas.microsoft.com/office/drawing/2014/main" val="2910909192"/>
                    </a:ext>
                  </a:extLst>
                </a:gridCol>
                <a:gridCol w="1428813">
                  <a:extLst>
                    <a:ext uri="{9D8B030D-6E8A-4147-A177-3AD203B41FA5}">
                      <a16:colId xmlns:a16="http://schemas.microsoft.com/office/drawing/2014/main" val="954869766"/>
                    </a:ext>
                  </a:extLst>
                </a:gridCol>
                <a:gridCol w="1451492">
                  <a:extLst>
                    <a:ext uri="{9D8B030D-6E8A-4147-A177-3AD203B41FA5}">
                      <a16:colId xmlns:a16="http://schemas.microsoft.com/office/drawing/2014/main" val="3182771968"/>
                    </a:ext>
                  </a:extLst>
                </a:gridCol>
              </a:tblGrid>
              <a:tr h="920260">
                <a:tc>
                  <a:txBody>
                    <a:bodyPr/>
                    <a:lstStyle/>
                    <a:p>
                      <a:pPr algn="ctr" rtl="0" fontAlgn="b"/>
                      <a:endParaRPr lang="he-IL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ביצוע 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תכנית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תחזית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תכנית 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925599"/>
                  </a:ext>
                </a:extLst>
              </a:tr>
              <a:tr h="68883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אחזקה בקהילה</a:t>
                      </a:r>
                    </a:p>
                  </a:txBody>
                  <a:tcPr marL="9525" marR="2286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(439)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(472)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(575)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(694)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661003"/>
                  </a:ext>
                </a:extLst>
              </a:tr>
              <a:tr h="68883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חשמל ואנרגיה קהילה</a:t>
                      </a:r>
                    </a:p>
                  </a:txBody>
                  <a:tcPr marL="9525" marR="2286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(102)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(199)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789323"/>
                  </a:ext>
                </a:extLst>
              </a:tr>
              <a:tr h="68883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מים בקהילה</a:t>
                      </a:r>
                    </a:p>
                  </a:txBody>
                  <a:tcPr marL="9525" marR="2286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(444)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(487)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(533)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(533)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989522"/>
                  </a:ext>
                </a:extLst>
              </a:tr>
              <a:tr h="68883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ארנונה</a:t>
                      </a:r>
                    </a:p>
                  </a:txBody>
                  <a:tcPr marL="9525" marR="2286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(1,083)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(1,109)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(1,097)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(1,097)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739118"/>
                  </a:ext>
                </a:extLst>
              </a:tr>
              <a:tr h="68883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עוזבים</a:t>
                      </a:r>
                    </a:p>
                  </a:txBody>
                  <a:tcPr marL="9525" marR="2286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(1,051)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(800)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(1,275)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(1,000)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2160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5933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B09E95C-1FCE-5E2A-714E-A8DD41A1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92" y="310580"/>
            <a:ext cx="9895951" cy="1033669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solidFill>
                  <a:schemeClr val="bg1"/>
                </a:solidFill>
                <a:cs typeface="+mn-cs"/>
              </a:rPr>
              <a:t>פירוט תקציב - הוצאות</a:t>
            </a:r>
            <a:endParaRPr lang="he-IL" sz="80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BA3D46-C2D7-863C-42E6-5CE5B6A9C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2392" y="1908012"/>
            <a:ext cx="9724031" cy="4671492"/>
          </a:xfrm>
        </p:spPr>
        <p:txBody>
          <a:bodyPr anchor="ctr">
            <a:normAutofit/>
          </a:bodyPr>
          <a:lstStyle/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</p:txBody>
      </p:sp>
      <p:graphicFrame>
        <p:nvGraphicFramePr>
          <p:cNvPr id="5" name="טבלה 4">
            <a:extLst>
              <a:ext uri="{FF2B5EF4-FFF2-40B4-BE49-F238E27FC236}">
                <a16:creationId xmlns:a16="http://schemas.microsoft.com/office/drawing/2014/main" id="{F137C03E-E3F3-9D47-85ED-A16DDDE38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734723"/>
              </p:ext>
            </p:extLst>
          </p:nvPr>
        </p:nvGraphicFramePr>
        <p:xfrm>
          <a:off x="1718554" y="1590741"/>
          <a:ext cx="9031705" cy="5244897"/>
        </p:xfrm>
        <a:graphic>
          <a:graphicData uri="http://schemas.openxmlformats.org/drawingml/2006/table">
            <a:tbl>
              <a:tblPr rtl="1"/>
              <a:tblGrid>
                <a:gridCol w="3157696">
                  <a:extLst>
                    <a:ext uri="{9D8B030D-6E8A-4147-A177-3AD203B41FA5}">
                      <a16:colId xmlns:a16="http://schemas.microsoft.com/office/drawing/2014/main" val="4096891442"/>
                    </a:ext>
                  </a:extLst>
                </a:gridCol>
                <a:gridCol w="1474173">
                  <a:extLst>
                    <a:ext uri="{9D8B030D-6E8A-4147-A177-3AD203B41FA5}">
                      <a16:colId xmlns:a16="http://schemas.microsoft.com/office/drawing/2014/main" val="3898516219"/>
                    </a:ext>
                  </a:extLst>
                </a:gridCol>
                <a:gridCol w="1519531">
                  <a:extLst>
                    <a:ext uri="{9D8B030D-6E8A-4147-A177-3AD203B41FA5}">
                      <a16:colId xmlns:a16="http://schemas.microsoft.com/office/drawing/2014/main" val="2910909192"/>
                    </a:ext>
                  </a:extLst>
                </a:gridCol>
                <a:gridCol w="1428813">
                  <a:extLst>
                    <a:ext uri="{9D8B030D-6E8A-4147-A177-3AD203B41FA5}">
                      <a16:colId xmlns:a16="http://schemas.microsoft.com/office/drawing/2014/main" val="954869766"/>
                    </a:ext>
                  </a:extLst>
                </a:gridCol>
                <a:gridCol w="1451492">
                  <a:extLst>
                    <a:ext uri="{9D8B030D-6E8A-4147-A177-3AD203B41FA5}">
                      <a16:colId xmlns:a16="http://schemas.microsoft.com/office/drawing/2014/main" val="3182771968"/>
                    </a:ext>
                  </a:extLst>
                </a:gridCol>
              </a:tblGrid>
              <a:tr h="740757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כלליות קהילה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ביצוע 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תכנית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תחזית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תכנית 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925599"/>
                  </a:ext>
                </a:extLst>
              </a:tr>
              <a:tr h="554475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ביטוח קהילה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(101)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(109)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(94)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661003"/>
                  </a:ext>
                </a:extLst>
              </a:tr>
              <a:tr h="554475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ניהול הקהילה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(330)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(363)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(358)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(350)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3068075"/>
                  </a:ext>
                </a:extLst>
              </a:tr>
              <a:tr h="554475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הנהלה קהילה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(164)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(168)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(260)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(168)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3883847"/>
                  </a:ext>
                </a:extLst>
              </a:tr>
              <a:tr h="554475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קהילה כלליות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(41)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(95)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789323"/>
                  </a:ext>
                </a:extLst>
              </a:tr>
              <a:tr h="554475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תקשורת קהילה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(101)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(118)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(118)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(118)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989522"/>
                  </a:ext>
                </a:extLst>
              </a:tr>
              <a:tr h="581084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השתתפות הקהילה בכלליות הקיבוץ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(1,185)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(1,353)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(1,353)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(1,601)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739118"/>
                  </a:ext>
                </a:extLst>
              </a:tr>
              <a:tr h="554475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כלליות קהילה סה"כ</a:t>
                      </a:r>
                    </a:p>
                  </a:txBody>
                  <a:tcPr marL="9525" marR="2286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(1,923)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(2,131)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(2,276)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(2,404)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2160756"/>
                  </a:ext>
                </a:extLst>
              </a:tr>
              <a:tr h="554475"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אחרות קהילה – </a:t>
                      </a:r>
                      <a:r>
                        <a:rPr lang="he-IL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פרישת רופא שיניים</a:t>
                      </a:r>
                      <a:endParaRPr lang="he-IL" sz="20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2286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endParaRPr lang="he-IL" sz="20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endParaRPr lang="he-IL" sz="20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b" latinLnBrk="0" hangingPunct="1"/>
                      <a:r>
                        <a:rPr lang="he-IL" sz="20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(252)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endParaRPr lang="he-IL" sz="20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256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9331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B09E95C-1FCE-5E2A-714E-A8DD41A1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92" y="310580"/>
            <a:ext cx="9895951" cy="1033669"/>
          </a:xfrm>
        </p:spPr>
        <p:txBody>
          <a:bodyPr>
            <a:noAutofit/>
          </a:bodyPr>
          <a:lstStyle/>
          <a:p>
            <a:pPr algn="ctr"/>
            <a:r>
              <a:rPr lang="he-IL" sz="5400" b="1" dirty="0">
                <a:solidFill>
                  <a:schemeClr val="bg1"/>
                </a:solidFill>
                <a:cs typeface="+mn-cs"/>
              </a:rPr>
              <a:t>מקור השקעות - מתווה הסדרת משק קהילה</a:t>
            </a:r>
            <a:endParaRPr lang="he-IL" sz="66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BA3D46-C2D7-863C-42E6-5CE5B6A9C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2392" y="1908012"/>
            <a:ext cx="9724031" cy="4671492"/>
          </a:xfrm>
        </p:spPr>
        <p:txBody>
          <a:bodyPr anchor="ctr">
            <a:normAutofit/>
          </a:bodyPr>
          <a:lstStyle/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28FAA761-C084-DD77-CDF9-0527A8DBD453}"/>
              </a:ext>
            </a:extLst>
          </p:cNvPr>
          <p:cNvSpPr txBox="1">
            <a:spLocks/>
          </p:cNvSpPr>
          <p:nvPr/>
        </p:nvSpPr>
        <p:spPr>
          <a:xfrm>
            <a:off x="1095577" y="1695635"/>
            <a:ext cx="9470057" cy="4671492"/>
          </a:xfrm>
          <a:prstGeom prst="rect">
            <a:avLst/>
          </a:prstGeom>
        </p:spPr>
        <p:txBody>
          <a:bodyPr vert="horz" wrap="square" lIns="91440" tIns="45720" rIns="91440" bIns="45720" rtlCol="1" anchor="t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he-IL" sz="3200" dirty="0"/>
          </a:p>
          <a:p>
            <a:pPr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שוטף – </a:t>
            </a: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כ- 600  </a:t>
            </a:r>
            <a:r>
              <a:rPr lang="he-IL" sz="3200" dirty="0" err="1">
                <a:latin typeface="Gisha" panose="020B0502040204020203" pitchFamily="34" charset="-79"/>
                <a:cs typeface="Gisha" panose="020B0502040204020203" pitchFamily="34" charset="-79"/>
              </a:rPr>
              <a:t>אש"ח</a:t>
            </a: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 מפחת הקהילה.</a:t>
            </a:r>
            <a:endParaRPr lang="en-US" sz="32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תלוי ביצוע </a:t>
            </a: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– 50% משורת הרווח במאזן הקיבוץ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           ייעוד: שיכון, פנסיה, מרחב ציבורי.</a:t>
            </a:r>
          </a:p>
          <a:p>
            <a:pPr marL="0" indent="0" rtl="0">
              <a:spcAft>
                <a:spcPts val="600"/>
              </a:spcAft>
              <a:buFont typeface="Arial" panose="020B0604020202020204" pitchFamily="34" charset="0"/>
              <a:buNone/>
            </a:pPr>
            <a:endParaRPr lang="he-IL" sz="3200" b="1" dirty="0"/>
          </a:p>
        </p:txBody>
      </p:sp>
    </p:spTree>
    <p:extLst>
      <p:ext uri="{BB962C8B-B14F-4D97-AF65-F5344CB8AC3E}">
        <p14:creationId xmlns:p14="http://schemas.microsoft.com/office/powerpoint/2010/main" val="2674062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B09E95C-1FCE-5E2A-714E-A8DD41A1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92" y="310580"/>
            <a:ext cx="9895951" cy="1033669"/>
          </a:xfrm>
        </p:spPr>
        <p:txBody>
          <a:bodyPr>
            <a:noAutofit/>
          </a:bodyPr>
          <a:lstStyle/>
          <a:p>
            <a:pPr algn="ctr"/>
            <a:r>
              <a:rPr lang="he-IL" sz="5400" b="1" dirty="0">
                <a:solidFill>
                  <a:schemeClr val="bg1"/>
                </a:solidFill>
                <a:cs typeface="+mn-cs"/>
              </a:rPr>
              <a:t>השקעות שוטפות -– </a:t>
            </a:r>
            <a:r>
              <a:rPr lang="he-IL" sz="4800" dirty="0">
                <a:solidFill>
                  <a:schemeClr val="bg1"/>
                </a:solidFill>
                <a:cs typeface="+mn-cs"/>
              </a:rPr>
              <a:t>אלפי</a:t>
            </a:r>
            <a:r>
              <a:rPr lang="he-IL" sz="5400" b="1" dirty="0">
                <a:solidFill>
                  <a:schemeClr val="bg1"/>
                </a:solidFill>
                <a:cs typeface="+mn-cs"/>
              </a:rPr>
              <a:t> </a:t>
            </a:r>
            <a:r>
              <a:rPr lang="he-IL" sz="4800" dirty="0">
                <a:solidFill>
                  <a:schemeClr val="bg1"/>
                </a:solidFill>
                <a:cs typeface="+mn-cs"/>
              </a:rPr>
              <a:t>ש"ח</a:t>
            </a:r>
            <a:endParaRPr lang="he-IL" sz="66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BA3D46-C2D7-863C-42E6-5CE5B6A9C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2392" y="1908012"/>
            <a:ext cx="9724031" cy="4671492"/>
          </a:xfrm>
        </p:spPr>
        <p:txBody>
          <a:bodyPr anchor="ctr">
            <a:normAutofit/>
          </a:bodyPr>
          <a:lstStyle/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</p:txBody>
      </p:sp>
      <p:graphicFrame>
        <p:nvGraphicFramePr>
          <p:cNvPr id="5" name="טבלה 4">
            <a:extLst>
              <a:ext uri="{FF2B5EF4-FFF2-40B4-BE49-F238E27FC236}">
                <a16:creationId xmlns:a16="http://schemas.microsoft.com/office/drawing/2014/main" id="{EF631167-F223-353F-C30B-DB063060A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379973"/>
              </p:ext>
            </p:extLst>
          </p:nvPr>
        </p:nvGraphicFramePr>
        <p:xfrm>
          <a:off x="1828800" y="1590741"/>
          <a:ext cx="8990807" cy="5267256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2724860">
                  <a:extLst>
                    <a:ext uri="{9D8B030D-6E8A-4147-A177-3AD203B41FA5}">
                      <a16:colId xmlns:a16="http://schemas.microsoft.com/office/drawing/2014/main" val="841915572"/>
                    </a:ext>
                  </a:extLst>
                </a:gridCol>
                <a:gridCol w="4737818">
                  <a:extLst>
                    <a:ext uri="{9D8B030D-6E8A-4147-A177-3AD203B41FA5}">
                      <a16:colId xmlns:a16="http://schemas.microsoft.com/office/drawing/2014/main" val="2072325868"/>
                    </a:ext>
                  </a:extLst>
                </a:gridCol>
                <a:gridCol w="1528129">
                  <a:extLst>
                    <a:ext uri="{9D8B030D-6E8A-4147-A177-3AD203B41FA5}">
                      <a16:colId xmlns:a16="http://schemas.microsoft.com/office/drawing/2014/main" val="2796334900"/>
                    </a:ext>
                  </a:extLst>
                </a:gridCol>
              </a:tblGrid>
              <a:tr h="405966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u="none" strike="noStrike" dirty="0">
                          <a:effectLst/>
                        </a:rPr>
                        <a:t>חינוך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u="none" strike="noStrike" dirty="0">
                          <a:effectLst/>
                        </a:rPr>
                        <a:t>ציוד מחשוב, וריהוט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400" u="none" strike="noStrike" dirty="0">
                          <a:effectLst/>
                        </a:rPr>
                        <a:t>25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05113202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u="none" strike="noStrike" dirty="0">
                          <a:effectLst/>
                        </a:rPr>
                        <a:t>לביאה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שיפור נראות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400" u="none" strike="noStrike">
                          <a:effectLst/>
                        </a:rPr>
                        <a:t>18</a:t>
                      </a:r>
                      <a:endParaRPr lang="he-IL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6112748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u="none" strike="noStrike" dirty="0">
                          <a:effectLst/>
                        </a:rPr>
                        <a:t>כללי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u="none" strike="noStrike" dirty="0">
                          <a:effectLst/>
                        </a:rPr>
                        <a:t>גנרטור מבנה מטבח+ לב לביא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400" u="none" strike="noStrike">
                          <a:effectLst/>
                        </a:rPr>
                        <a:t>150</a:t>
                      </a:r>
                      <a:endParaRPr lang="he-IL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083020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u="none" strike="noStrike" dirty="0">
                          <a:effectLst/>
                        </a:rPr>
                        <a:t>בריאות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u="none" strike="noStrike" dirty="0">
                          <a:effectLst/>
                        </a:rPr>
                        <a:t>יחידה דנטלית מרפאת שיניים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400" u="none" strike="noStrike">
                          <a:effectLst/>
                        </a:rPr>
                        <a:t>50</a:t>
                      </a:r>
                      <a:endParaRPr lang="he-IL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4653760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u="none" strike="noStrike" dirty="0">
                          <a:effectLst/>
                        </a:rPr>
                        <a:t>בית העם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u="none" strike="noStrike" dirty="0">
                          <a:effectLst/>
                        </a:rPr>
                        <a:t>מולטי מדיה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400" u="none" strike="noStrike">
                          <a:effectLst/>
                        </a:rPr>
                        <a:t>57</a:t>
                      </a:r>
                      <a:endParaRPr lang="he-IL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55562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u="none" strike="noStrike" dirty="0">
                          <a:effectLst/>
                        </a:rPr>
                        <a:t>נוי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ציוד כללי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400" u="none" strike="noStrike">
                          <a:effectLst/>
                        </a:rPr>
                        <a:t>50</a:t>
                      </a:r>
                      <a:endParaRPr lang="he-IL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8105064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u="none" strike="noStrike" dirty="0">
                          <a:effectLst/>
                        </a:rPr>
                        <a:t>גיל הרך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u="none" strike="noStrike" dirty="0">
                          <a:effectLst/>
                        </a:rPr>
                        <a:t>אחזקת מבנים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400" u="none" strike="noStrike" dirty="0">
                          <a:effectLst/>
                        </a:rPr>
                        <a:t>30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3931257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u="none" strike="noStrike" dirty="0">
                          <a:effectLst/>
                        </a:rPr>
                        <a:t>בית מורשת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u="none" strike="noStrike" dirty="0">
                          <a:effectLst/>
                        </a:rPr>
                        <a:t>שיפוץ שלושת הצריפים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400" u="none" strike="noStrike">
                          <a:effectLst/>
                        </a:rPr>
                        <a:t>70</a:t>
                      </a:r>
                      <a:endParaRPr lang="he-IL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79188250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u="none" strike="noStrike" dirty="0">
                          <a:effectLst/>
                        </a:rPr>
                        <a:t>בטחון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400" u="none" strike="noStrike" dirty="0">
                          <a:effectLst/>
                        </a:rPr>
                        <a:t> שער אחורי וציוד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400" u="none" strike="noStrike">
                          <a:effectLst/>
                        </a:rPr>
                        <a:t>40</a:t>
                      </a:r>
                      <a:endParaRPr lang="he-IL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0496556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u="none" strike="noStrike" dirty="0">
                          <a:effectLst/>
                        </a:rPr>
                        <a:t>ועדת שיכון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u="none" strike="noStrike" dirty="0">
                          <a:effectLst/>
                        </a:rPr>
                        <a:t>שיפוץ לאחר מעברי דירה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400" u="none" strike="noStrike">
                          <a:effectLst/>
                        </a:rPr>
                        <a:t>90</a:t>
                      </a:r>
                      <a:endParaRPr lang="he-IL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24364528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u="none" strike="noStrike" dirty="0">
                          <a:effectLst/>
                        </a:rPr>
                        <a:t>ענף המזון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u="none" strike="noStrike" dirty="0">
                          <a:effectLst/>
                        </a:rPr>
                        <a:t> ציוד בישול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400" u="none" strike="noStrike" dirty="0">
                          <a:effectLst/>
                        </a:rPr>
                        <a:t>20</a:t>
                      </a:r>
                      <a:endParaRPr lang="he-I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5310850"/>
                  </a:ext>
                </a:extLst>
              </a:tr>
              <a:tr h="801630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400" b="1" u="none" strike="noStrike" dirty="0">
                          <a:effectLst/>
                        </a:rPr>
                        <a:t> סה"כ השקעות שוטפות</a:t>
                      </a:r>
                      <a:endParaRPr lang="he-I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2400" b="1" u="none" strike="noStrike" dirty="0">
                          <a:effectLst/>
                        </a:rPr>
                        <a:t> </a:t>
                      </a:r>
                      <a:endParaRPr lang="he-I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400" b="1" u="none" strike="noStrike" dirty="0">
                          <a:effectLst/>
                        </a:rPr>
                        <a:t>600</a:t>
                      </a:r>
                      <a:endParaRPr lang="he-IL" sz="24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9479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959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B09E95C-1FCE-5E2A-714E-A8DD41A1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92" y="310580"/>
            <a:ext cx="9895951" cy="1033669"/>
          </a:xfrm>
        </p:spPr>
        <p:txBody>
          <a:bodyPr>
            <a:noAutofit/>
          </a:bodyPr>
          <a:lstStyle/>
          <a:p>
            <a:pPr algn="ctr"/>
            <a:r>
              <a:rPr lang="he-IL" sz="5400" b="1" dirty="0">
                <a:solidFill>
                  <a:schemeClr val="bg1"/>
                </a:solidFill>
                <a:cs typeface="+mn-cs"/>
              </a:rPr>
              <a:t>השקעות בתשתית-מקורות</a:t>
            </a:r>
            <a:endParaRPr lang="he-IL" sz="66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A0F92255-DBD1-5FB8-469F-CD5ACF7C2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020" y="1623060"/>
            <a:ext cx="7749540" cy="523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78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טבלה 3">
            <a:extLst>
              <a:ext uri="{FF2B5EF4-FFF2-40B4-BE49-F238E27FC236}">
                <a16:creationId xmlns:a16="http://schemas.microsoft.com/office/drawing/2014/main" id="{65CE95F0-06E0-1E14-6D36-BC3922C020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872744"/>
              </p:ext>
            </p:extLst>
          </p:nvPr>
        </p:nvGraphicFramePr>
        <p:xfrm>
          <a:off x="1261108" y="1597430"/>
          <a:ext cx="8892540" cy="5051565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2696918">
                  <a:extLst>
                    <a:ext uri="{9D8B030D-6E8A-4147-A177-3AD203B41FA5}">
                      <a16:colId xmlns:a16="http://schemas.microsoft.com/office/drawing/2014/main" val="2552602300"/>
                    </a:ext>
                  </a:extLst>
                </a:gridCol>
                <a:gridCol w="4683162">
                  <a:extLst>
                    <a:ext uri="{9D8B030D-6E8A-4147-A177-3AD203B41FA5}">
                      <a16:colId xmlns:a16="http://schemas.microsoft.com/office/drawing/2014/main" val="2320572579"/>
                    </a:ext>
                  </a:extLst>
                </a:gridCol>
                <a:gridCol w="1512460">
                  <a:extLst>
                    <a:ext uri="{9D8B030D-6E8A-4147-A177-3AD203B41FA5}">
                      <a16:colId xmlns:a16="http://schemas.microsoft.com/office/drawing/2014/main" val="302360564"/>
                    </a:ext>
                  </a:extLst>
                </a:gridCol>
              </a:tblGrid>
              <a:tr h="416286">
                <a:tc gridSpan="2">
                  <a:txBody>
                    <a:bodyPr/>
                    <a:lstStyle/>
                    <a:p>
                      <a:pPr algn="ctr" rtl="1" fontAlgn="b"/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endParaRPr lang="he-IL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67998088"/>
                  </a:ext>
                </a:extLst>
              </a:tr>
              <a:tr h="320841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000" b="1" u="none" strike="noStrike" dirty="0">
                          <a:effectLst/>
                        </a:rPr>
                        <a:t>בנין</a:t>
                      </a:r>
                      <a:endParaRPr lang="he-IL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u="none" strike="noStrike" dirty="0">
                          <a:effectLst/>
                        </a:rPr>
                        <a:t>טיפול באבנית באזור הבוסטר – </a:t>
                      </a:r>
                      <a:endParaRPr lang="he-IL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000" b="1" u="none" strike="noStrike" dirty="0">
                          <a:effectLst/>
                        </a:rPr>
                        <a:t>60</a:t>
                      </a:r>
                      <a:endParaRPr lang="he-IL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9124524"/>
                  </a:ext>
                </a:extLst>
              </a:tr>
              <a:tr h="320841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1" u="none" strike="noStrike" dirty="0">
                          <a:effectLst/>
                        </a:rPr>
                        <a:t> </a:t>
                      </a:r>
                      <a:endParaRPr lang="he-IL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u="none" strike="noStrike" dirty="0">
                          <a:effectLst/>
                        </a:rPr>
                        <a:t>טיפול / איטום/ החלפת גגות</a:t>
                      </a:r>
                      <a:endParaRPr lang="he-IL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000" b="1" u="none" strike="noStrike" dirty="0">
                          <a:effectLst/>
                        </a:rPr>
                        <a:t>671</a:t>
                      </a:r>
                      <a:endParaRPr lang="he-IL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7591389"/>
                  </a:ext>
                </a:extLst>
              </a:tr>
              <a:tr h="324409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1" u="none" strike="noStrike">
                          <a:effectLst/>
                        </a:rPr>
                        <a:t> </a:t>
                      </a:r>
                      <a:endParaRPr lang="he-IL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u="none" strike="noStrike" dirty="0">
                          <a:effectLst/>
                        </a:rPr>
                        <a:t>צבע חוץ מבנים</a:t>
                      </a:r>
                      <a:endParaRPr lang="he-IL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000" b="1" u="none" strike="noStrike" dirty="0">
                          <a:effectLst/>
                        </a:rPr>
                        <a:t>100</a:t>
                      </a:r>
                      <a:endParaRPr lang="he-IL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9659601"/>
                  </a:ext>
                </a:extLst>
              </a:tr>
              <a:tr h="320841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000" u="none" strike="noStrike" dirty="0">
                          <a:effectLst/>
                        </a:rPr>
                        <a:t>ועדת תכנון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u="none" strike="noStrike">
                          <a:effectLst/>
                        </a:rPr>
                        <a:t>סובה</a:t>
                      </a:r>
                      <a:endParaRPr lang="he-IL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000" u="none" strike="noStrike">
                          <a:effectLst/>
                        </a:rPr>
                        <a:t>240</a:t>
                      </a:r>
                      <a:endParaRPr lang="he-IL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0389066"/>
                  </a:ext>
                </a:extLst>
              </a:tr>
              <a:tr h="320841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u="none" strike="noStrike">
                          <a:effectLst/>
                        </a:rPr>
                        <a:t> </a:t>
                      </a:r>
                      <a:endParaRPr lang="he-IL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u="none" strike="noStrike" dirty="0">
                          <a:effectLst/>
                        </a:rPr>
                        <a:t>הסדרת חניות וכבישים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000" u="none" strike="noStrike">
                          <a:effectLst/>
                        </a:rPr>
                        <a:t>400</a:t>
                      </a:r>
                      <a:endParaRPr lang="he-IL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68684992"/>
                  </a:ext>
                </a:extLst>
              </a:tr>
              <a:tr h="324409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u="none" strike="noStrike" dirty="0">
                          <a:effectLst/>
                        </a:rPr>
                        <a:t> 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u="none" strike="noStrike" dirty="0">
                          <a:effectLst/>
                        </a:rPr>
                        <a:t>כללי תכנון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000" u="none" strike="noStrike">
                          <a:effectLst/>
                        </a:rPr>
                        <a:t>80</a:t>
                      </a:r>
                      <a:endParaRPr lang="he-IL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2413152"/>
                  </a:ext>
                </a:extLst>
              </a:tr>
              <a:tr h="324409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000" b="1" u="none" strike="noStrike" dirty="0">
                          <a:effectLst/>
                        </a:rPr>
                        <a:t>פרויקט 120</a:t>
                      </a:r>
                      <a:endParaRPr lang="he-IL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000" b="1" u="none" strike="noStrike" dirty="0">
                          <a:effectLst/>
                        </a:rPr>
                        <a:t>בניה/ שיפוץ </a:t>
                      </a:r>
                      <a:endParaRPr lang="he-IL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000" b="1" u="none" strike="noStrike" dirty="0">
                          <a:effectLst/>
                        </a:rPr>
                        <a:t>1,000</a:t>
                      </a:r>
                      <a:endParaRPr lang="he-IL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7216432"/>
                  </a:ext>
                </a:extLst>
              </a:tr>
              <a:tr h="320841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ענף השכרות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u="none" strike="noStrike" dirty="0">
                          <a:effectLst/>
                        </a:rPr>
                        <a:t>שיפוץ 2 דירות 54 מ"ר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000" u="none" strike="noStrike">
                          <a:effectLst/>
                        </a:rPr>
                        <a:t>160</a:t>
                      </a:r>
                      <a:endParaRPr lang="he-IL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7613694"/>
                  </a:ext>
                </a:extLst>
              </a:tr>
              <a:tr h="327534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u="none" strike="noStrike" dirty="0">
                          <a:effectLst/>
                        </a:rPr>
                        <a:t> 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u="none" strike="noStrike" dirty="0">
                          <a:effectLst/>
                        </a:rPr>
                        <a:t>שיפוץ דירה 84.41 (ליד אלידין) למגורים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000" u="none" strike="noStrike">
                          <a:effectLst/>
                        </a:rPr>
                        <a:t>60</a:t>
                      </a:r>
                      <a:endParaRPr lang="he-IL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567251"/>
                  </a:ext>
                </a:extLst>
              </a:tr>
              <a:tr h="324409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u="none" strike="noStrike" dirty="0">
                          <a:effectLst/>
                        </a:rPr>
                        <a:t> 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u="none" strike="noStrike" dirty="0">
                          <a:effectLst/>
                        </a:rPr>
                        <a:t>שיפוץ דירה 102.1 (מליבו)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000" u="none" strike="noStrike">
                          <a:effectLst/>
                        </a:rPr>
                        <a:t>60</a:t>
                      </a:r>
                      <a:endParaRPr lang="he-IL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0170004"/>
                  </a:ext>
                </a:extLst>
              </a:tr>
              <a:tr h="320841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1" u="none" strike="noStrike" dirty="0">
                          <a:effectLst/>
                        </a:rPr>
                        <a:t> שיכון</a:t>
                      </a:r>
                      <a:endParaRPr lang="he-IL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u="none" strike="noStrike" dirty="0">
                          <a:effectLst/>
                        </a:rPr>
                        <a:t>שיפוץ בית -53.2</a:t>
                      </a:r>
                      <a:endParaRPr lang="he-IL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000" b="1" u="none" strike="noStrike" dirty="0">
                          <a:effectLst/>
                        </a:rPr>
                        <a:t>30</a:t>
                      </a:r>
                      <a:endParaRPr lang="he-IL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8654180"/>
                  </a:ext>
                </a:extLst>
              </a:tr>
              <a:tr h="324409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1" u="none" strike="noStrike" dirty="0">
                          <a:effectLst/>
                        </a:rPr>
                        <a:t> </a:t>
                      </a:r>
                      <a:endParaRPr lang="he-IL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u="none" strike="noStrike" dirty="0">
                          <a:effectLst/>
                        </a:rPr>
                        <a:t>שיפוץ נוסף</a:t>
                      </a:r>
                      <a:endParaRPr lang="he-IL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000" b="1" u="none" strike="noStrike" dirty="0">
                          <a:effectLst/>
                        </a:rPr>
                        <a:t>50</a:t>
                      </a:r>
                      <a:endParaRPr lang="he-IL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9079467"/>
                  </a:ext>
                </a:extLst>
              </a:tr>
              <a:tr h="324409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000" u="none" strike="noStrike" dirty="0">
                          <a:effectLst/>
                        </a:rPr>
                        <a:t>מעון יום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u="none" strike="noStrike">
                          <a:effectLst/>
                        </a:rPr>
                        <a:t>השתתפות בבניה</a:t>
                      </a:r>
                      <a:endParaRPr lang="he-IL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000" u="none" strike="noStrike" dirty="0">
                          <a:effectLst/>
                        </a:rPr>
                        <a:t>150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5596740"/>
                  </a:ext>
                </a:extLst>
              </a:tr>
              <a:tr h="324409">
                <a:tc>
                  <a:txBody>
                    <a:bodyPr/>
                    <a:lstStyle/>
                    <a:p>
                      <a:pPr algn="l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2800" b="1" u="none" strike="noStrike" dirty="0">
                          <a:effectLst/>
                        </a:rPr>
                        <a:t>3,061</a:t>
                      </a:r>
                      <a:endParaRPr lang="he-IL" sz="28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9613141"/>
                  </a:ext>
                </a:extLst>
              </a:tr>
            </a:tbl>
          </a:graphicData>
        </a:graphic>
      </p:graphicFrame>
      <p:sp>
        <p:nvSpPr>
          <p:cNvPr id="7" name="כותרת 1">
            <a:extLst>
              <a:ext uri="{FF2B5EF4-FFF2-40B4-BE49-F238E27FC236}">
                <a16:creationId xmlns:a16="http://schemas.microsoft.com/office/drawing/2014/main" id="{E93474C4-2794-E6CE-17B0-6B0728A5F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697" y="278535"/>
            <a:ext cx="9895951" cy="1033669"/>
          </a:xfrm>
        </p:spPr>
        <p:txBody>
          <a:bodyPr>
            <a:no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השקעות לאחר מאזן</a:t>
            </a:r>
          </a:p>
        </p:txBody>
      </p:sp>
    </p:spTree>
    <p:extLst>
      <p:ext uri="{BB962C8B-B14F-4D97-AF65-F5344CB8AC3E}">
        <p14:creationId xmlns:p14="http://schemas.microsoft.com/office/powerpoint/2010/main" val="672150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B09E95C-1FCE-5E2A-714E-A8DD41A1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he-IL" sz="40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נושאים מרכזיים בתכנון תקציב 2024</a:t>
            </a:r>
            <a:endParaRPr lang="he-IL" sz="40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BA3D46-C2D7-863C-42E6-5CE5B6A9C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597432"/>
            <a:ext cx="9724031" cy="4966030"/>
          </a:xfrm>
        </p:spPr>
        <p:txBody>
          <a:bodyPr anchor="ctr">
            <a:normAutofit fontScale="62500" lnSpcReduction="20000"/>
          </a:bodyPr>
          <a:lstStyle/>
          <a:p>
            <a:pPr>
              <a:lnSpc>
                <a:spcPct val="200000"/>
              </a:lnSpc>
            </a:pPr>
            <a:r>
              <a:rPr lang="he-IL" sz="4800" dirty="0">
                <a:latin typeface="Gisha" panose="020B0502040204020203" pitchFamily="34" charset="-79"/>
                <a:cs typeface="Gisha" panose="020B0502040204020203" pitchFamily="34" charset="-79"/>
              </a:rPr>
              <a:t>שנת הצבעות על מעבר לקיבוץ מתחדש.</a:t>
            </a:r>
          </a:p>
          <a:p>
            <a:pPr>
              <a:lnSpc>
                <a:spcPct val="200000"/>
              </a:lnSpc>
            </a:pPr>
            <a:r>
              <a:rPr lang="he-IL" sz="4800" dirty="0">
                <a:latin typeface="Gisha" panose="020B0502040204020203" pitchFamily="34" charset="-79"/>
                <a:cs typeface="Gisha" panose="020B0502040204020203" pitchFamily="34" charset="-79"/>
              </a:rPr>
              <a:t>החלת מודל תמחור המשרות החדש.</a:t>
            </a:r>
          </a:p>
          <a:p>
            <a:pPr>
              <a:lnSpc>
                <a:spcPct val="200000"/>
              </a:lnSpc>
            </a:pPr>
            <a:r>
              <a:rPr lang="he-IL" sz="4800" dirty="0">
                <a:latin typeface="Gisha" panose="020B0502040204020203" pitchFamily="34" charset="-79"/>
                <a:cs typeface="Gisha" panose="020B0502040204020203" pitchFamily="34" charset="-79"/>
              </a:rPr>
              <a:t>השפעות המלחמה על התקציב.</a:t>
            </a:r>
          </a:p>
          <a:p>
            <a:pPr>
              <a:lnSpc>
                <a:spcPct val="200000"/>
              </a:lnSpc>
            </a:pPr>
            <a:r>
              <a:rPr lang="he-IL" sz="4800" dirty="0">
                <a:latin typeface="Gisha" panose="020B0502040204020203" pitchFamily="34" charset="-79"/>
                <a:cs typeface="Gisha" panose="020B0502040204020203" pitchFamily="34" charset="-79"/>
              </a:rPr>
              <a:t>המשך התייעלות בענפים.</a:t>
            </a:r>
          </a:p>
          <a:p>
            <a:pPr>
              <a:lnSpc>
                <a:spcPct val="200000"/>
              </a:lnSpc>
            </a:pPr>
            <a:r>
              <a:rPr lang="he-IL" sz="4800" dirty="0">
                <a:latin typeface="Gisha" panose="020B0502040204020203" pitchFamily="34" charset="-79"/>
                <a:cs typeface="Gisha" panose="020B0502040204020203" pitchFamily="34" charset="-79"/>
              </a:rPr>
              <a:t>צבירת כסף להשקעות עתידיות.</a:t>
            </a:r>
          </a:p>
          <a:p>
            <a:pPr marL="0" indent="0" algn="ctr">
              <a:buNone/>
            </a:pPr>
            <a:endParaRPr lang="he-IL" sz="48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48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B09E95C-1FCE-5E2A-714E-A8DD41A1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he-IL" sz="40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השפעות על תקציב 2024</a:t>
            </a:r>
            <a:endParaRPr lang="he-IL" sz="40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BA3D46-C2D7-863C-42E6-5CE5B6A9C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597432"/>
            <a:ext cx="9724031" cy="4966030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endParaRPr lang="he-IL" sz="36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lnSpc>
                <a:spcPct val="150000"/>
              </a:lnSpc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גידול בהכנסות מעבודת פנים (תמחור חדש).</a:t>
            </a:r>
          </a:p>
          <a:p>
            <a:pPr>
              <a:lnSpc>
                <a:spcPct val="150000"/>
              </a:lnSpc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גידול בהוצאות הענפים(עקב התמחור החדש).</a:t>
            </a:r>
          </a:p>
          <a:p>
            <a:pPr>
              <a:lnSpc>
                <a:spcPct val="150000"/>
              </a:lnSpc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הצמדת תקציב אישי למדד 3%.</a:t>
            </a:r>
          </a:p>
          <a:p>
            <a:pPr>
              <a:lnSpc>
                <a:spcPct val="150000"/>
              </a:lnSpc>
            </a:pPr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המשך השקעה במבנים וכבישים.</a:t>
            </a:r>
          </a:p>
          <a:p>
            <a:pPr>
              <a:lnSpc>
                <a:spcPct val="200000"/>
              </a:lnSpc>
            </a:pPr>
            <a:endParaRPr lang="he-IL" sz="36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indent="0" algn="ctr">
              <a:buNone/>
            </a:pPr>
            <a:endParaRPr lang="he-IL" sz="48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45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B09E95C-1FCE-5E2A-714E-A8DD41A1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pPr algn="ctr"/>
            <a:r>
              <a:rPr lang="he-IL" sz="6600" b="1" dirty="0">
                <a:solidFill>
                  <a:schemeClr val="bg1"/>
                </a:solidFill>
                <a:cs typeface="+mn-cs"/>
              </a:rPr>
              <a:t>מבנה תקציב הקהילה</a:t>
            </a:r>
            <a:endParaRPr lang="he-IL" sz="80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BA3D46-C2D7-863C-42E6-5CE5B6A9C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79" y="1590742"/>
            <a:ext cx="10036851" cy="5267258"/>
          </a:xfrm>
        </p:spPr>
        <p:txBody>
          <a:bodyPr anchor="ctr">
            <a:normAutofit fontScale="25000" lnSpcReduction="20000"/>
          </a:bodyPr>
          <a:lstStyle/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r>
              <a:rPr kumimoji="0" lang="he-IL" sz="11200" b="1" i="0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rlow"/>
                <a:cs typeface="Heebo"/>
                <a:sym typeface="Barlow"/>
              </a:rPr>
              <a:t>מקורות:     </a:t>
            </a:r>
            <a:r>
              <a:rPr kumimoji="0" lang="he-IL" sz="11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rlow"/>
                <a:cs typeface="Heebo"/>
                <a:sym typeface="Barlow"/>
              </a:rPr>
              <a:t>הכנסות קהילה שוטפות (עבודה, קצבאות, השכרות)</a:t>
            </a: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r>
              <a:rPr kumimoji="0" lang="he-IL" sz="1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rlow"/>
                <a:cs typeface="Heebo"/>
                <a:sym typeface="Barlow"/>
              </a:rPr>
              <a:t>שימושים: </a:t>
            </a:r>
            <a:r>
              <a:rPr kumimoji="0" lang="he-IL" sz="1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rlow"/>
                <a:cs typeface="Heebo"/>
                <a:sym typeface="Barlow"/>
              </a:rPr>
              <a:t>הוצאות קהילה שוטפות (ענפים, ועדות, תקציב אישי)</a:t>
            </a: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r>
              <a:rPr kumimoji="0" lang="he-IL" sz="1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rlow"/>
                <a:cs typeface="Heebo"/>
                <a:sym typeface="Barlow"/>
              </a:rPr>
              <a:t>                  השקעות שוטפות</a:t>
            </a: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r>
              <a:rPr kumimoji="0" lang="he-IL" sz="1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rlow"/>
                <a:cs typeface="Heebo"/>
                <a:sym typeface="Barlow"/>
              </a:rPr>
              <a:t>מקורות:     </a:t>
            </a:r>
            <a:r>
              <a:rPr kumimoji="0" lang="he-IL" sz="11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rlow"/>
                <a:cs typeface="Heebo"/>
                <a:sym typeface="Barlow"/>
              </a:rPr>
              <a:t>העברה קבועה מהעסקים</a:t>
            </a: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r>
              <a:rPr kumimoji="0" lang="he-IL" sz="11200" b="1" i="0" u="none" strike="noStrike" kern="0" cap="none" spc="0" normalizeH="0" baseline="0" noProof="0" dirty="0">
                <a:ln>
                  <a:noFill/>
                </a:ln>
                <a:solidFill>
                  <a:srgbClr val="696E72"/>
                </a:solidFill>
                <a:effectLst/>
                <a:uLnTx/>
                <a:uFillTx/>
                <a:latin typeface="Barlow"/>
                <a:cs typeface="Heebo"/>
                <a:sym typeface="Barlow"/>
              </a:rPr>
              <a:t>סה"כ תקציב מאוזן.</a:t>
            </a: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r>
              <a:rPr kumimoji="0" lang="he-IL" sz="1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rlow"/>
                <a:cs typeface="Heebo"/>
                <a:sym typeface="Barlow"/>
              </a:rPr>
              <a:t>מקורות:     </a:t>
            </a:r>
            <a:r>
              <a:rPr kumimoji="0" lang="he-IL" sz="11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rlow"/>
                <a:cs typeface="Heebo"/>
                <a:sym typeface="Barlow"/>
              </a:rPr>
              <a:t>העברה מהעסקים לאחר מאזן (50%)</a:t>
            </a: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r>
              <a:rPr kumimoji="0" lang="he-IL" sz="1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rlow"/>
                <a:cs typeface="Heebo"/>
                <a:sym typeface="Barlow"/>
              </a:rPr>
              <a:t>שימושים:  </a:t>
            </a:r>
            <a:r>
              <a:rPr kumimoji="0" lang="he-IL" sz="1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rlow"/>
                <a:cs typeface="Heebo"/>
                <a:sym typeface="Barlow"/>
              </a:rPr>
              <a:t>השקעות לטווח ארוך (בינוי, תשתיות, פנסיה)</a:t>
            </a: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r>
              <a:rPr kumimoji="0" lang="he-IL" sz="11200" b="1" i="0" u="none" strike="noStrike" kern="0" cap="none" spc="0" normalizeH="0" baseline="0" noProof="0" dirty="0">
                <a:ln>
                  <a:noFill/>
                </a:ln>
                <a:solidFill>
                  <a:srgbClr val="696E72"/>
                </a:solidFill>
                <a:effectLst/>
                <a:uLnTx/>
                <a:uFillTx/>
                <a:latin typeface="Barlow"/>
                <a:cs typeface="Heebo"/>
                <a:sym typeface="Barlow"/>
              </a:rPr>
              <a:t>סה"כ תקציב – השנה יישאר בעודף.</a:t>
            </a:r>
          </a:p>
          <a:p>
            <a:pPr marL="0" indent="0">
              <a:lnSpc>
                <a:spcPct val="200000"/>
              </a:lnSpc>
              <a:buNone/>
            </a:pPr>
            <a:endParaRPr lang="he-IL" sz="48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indent="0" algn="ctr">
              <a:buNone/>
            </a:pPr>
            <a:endParaRPr lang="he-IL" sz="48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35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B09E95C-1FCE-5E2A-714E-A8DD41A1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solidFill>
                  <a:schemeClr val="bg1"/>
                </a:solidFill>
                <a:cs typeface="+mn-cs"/>
              </a:rPr>
              <a:t>הצעה לתקציב 2024</a:t>
            </a:r>
            <a:endParaRPr lang="he-IL" sz="80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BA3D46-C2D7-863C-42E6-5CE5B6A9C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891970"/>
            <a:ext cx="9724031" cy="4671492"/>
          </a:xfrm>
        </p:spPr>
        <p:txBody>
          <a:bodyPr anchor="ctr">
            <a:normAutofit/>
          </a:bodyPr>
          <a:lstStyle/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</p:txBody>
      </p:sp>
      <p:graphicFrame>
        <p:nvGraphicFramePr>
          <p:cNvPr id="5" name="טבלה 4">
            <a:extLst>
              <a:ext uri="{FF2B5EF4-FFF2-40B4-BE49-F238E27FC236}">
                <a16:creationId xmlns:a16="http://schemas.microsoft.com/office/drawing/2014/main" id="{DF8A0746-FD07-000D-82F3-1FF65F6924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196214"/>
              </p:ext>
            </p:extLst>
          </p:nvPr>
        </p:nvGraphicFramePr>
        <p:xfrm>
          <a:off x="1562830" y="1653497"/>
          <a:ext cx="9341567" cy="5201284"/>
        </p:xfrm>
        <a:graphic>
          <a:graphicData uri="http://schemas.openxmlformats.org/drawingml/2006/table">
            <a:tbl>
              <a:tblPr rtl="1"/>
              <a:tblGrid>
                <a:gridCol w="3527490">
                  <a:extLst>
                    <a:ext uri="{9D8B030D-6E8A-4147-A177-3AD203B41FA5}">
                      <a16:colId xmlns:a16="http://schemas.microsoft.com/office/drawing/2014/main" val="3318249574"/>
                    </a:ext>
                  </a:extLst>
                </a:gridCol>
                <a:gridCol w="1203605">
                  <a:extLst>
                    <a:ext uri="{9D8B030D-6E8A-4147-A177-3AD203B41FA5}">
                      <a16:colId xmlns:a16="http://schemas.microsoft.com/office/drawing/2014/main" val="1673485559"/>
                    </a:ext>
                  </a:extLst>
                </a:gridCol>
                <a:gridCol w="1419637">
                  <a:extLst>
                    <a:ext uri="{9D8B030D-6E8A-4147-A177-3AD203B41FA5}">
                      <a16:colId xmlns:a16="http://schemas.microsoft.com/office/drawing/2014/main" val="3934578342"/>
                    </a:ext>
                  </a:extLst>
                </a:gridCol>
                <a:gridCol w="950277">
                  <a:extLst>
                    <a:ext uri="{9D8B030D-6E8A-4147-A177-3AD203B41FA5}">
                      <a16:colId xmlns:a16="http://schemas.microsoft.com/office/drawing/2014/main" val="2515925644"/>
                    </a:ext>
                  </a:extLst>
                </a:gridCol>
                <a:gridCol w="2240558">
                  <a:extLst>
                    <a:ext uri="{9D8B030D-6E8A-4147-A177-3AD203B41FA5}">
                      <a16:colId xmlns:a16="http://schemas.microsoft.com/office/drawing/2014/main" val="2904547459"/>
                    </a:ext>
                  </a:extLst>
                </a:gridCol>
              </a:tblGrid>
              <a:tr h="361021">
                <a:tc gridSpan="5">
                  <a:txBody>
                    <a:bodyPr/>
                    <a:lstStyle/>
                    <a:p>
                      <a:pPr algn="ctr" rtl="1" fontAlgn="b"/>
                      <a:r>
                        <a:rPr lang="he-IL" sz="1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(בכחול – הכנסות, באדום – הוצאות) באלפי ש"ח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344624"/>
                  </a:ext>
                </a:extLst>
              </a:tr>
              <a:tr h="343671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ביצוע 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תכנית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תחזית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תכנית 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953033"/>
                  </a:ext>
                </a:extLst>
              </a:tr>
              <a:tr h="33336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סך </a:t>
                      </a:r>
                      <a:r>
                        <a:rPr lang="he-IL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הכל</a:t>
                      </a:r>
                      <a:r>
                        <a:rPr lang="he-I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הכנסות - מקורות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1" i="0" u="none" strike="noStrike" kern="1200" dirty="0">
                          <a:solidFill>
                            <a:srgbClr val="3383F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29,243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1" i="0" u="none" strike="noStrike" kern="1200" dirty="0">
                          <a:solidFill>
                            <a:srgbClr val="3383F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29,343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1" i="0" u="none" strike="noStrike" kern="1200" dirty="0">
                          <a:solidFill>
                            <a:srgbClr val="3383F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31,322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1" i="0" u="none" strike="noStrike" kern="1200" dirty="0">
                          <a:solidFill>
                            <a:srgbClr val="3383F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34,252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5330678"/>
                  </a:ext>
                </a:extLst>
              </a:tr>
              <a:tr h="33336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סה"כ הוצאות - שימושים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(33,080)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(34,061)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(35,190)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(36,733)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2407793"/>
                  </a:ext>
                </a:extLst>
              </a:tr>
              <a:tr h="347306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סך הכל תקציב קהילה שוטף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(3,830)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(4,718)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(3,868)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(2,482)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8884409"/>
                  </a:ext>
                </a:extLst>
              </a:tr>
              <a:tr h="33336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העברה שוטפת מעסק לקהילה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1" i="0" u="none" strike="noStrike" dirty="0">
                          <a:solidFill>
                            <a:srgbClr val="3383F2"/>
                          </a:solidFill>
                          <a:effectLst/>
                          <a:latin typeface="Arial" panose="020B0604020202020204" pitchFamily="34" charset="0"/>
                        </a:rPr>
                        <a:t>5,000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1" i="0" u="none" strike="noStrike" dirty="0">
                          <a:solidFill>
                            <a:srgbClr val="3383F2"/>
                          </a:solidFill>
                          <a:effectLst/>
                          <a:latin typeface="Arial" panose="020B0604020202020204" pitchFamily="34" charset="0"/>
                        </a:rPr>
                        <a:t>5,000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1" i="0" u="none" strike="noStrike" dirty="0">
                          <a:solidFill>
                            <a:srgbClr val="3383F2"/>
                          </a:solidFill>
                          <a:effectLst/>
                          <a:latin typeface="Arial" panose="020B0604020202020204" pitchFamily="34" charset="0"/>
                        </a:rPr>
                        <a:t>3,285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372890"/>
                  </a:ext>
                </a:extLst>
              </a:tr>
              <a:tr h="33336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השקעות שוטפות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0" i="0" u="none" strike="noStrike" dirty="0">
                          <a:solidFill>
                            <a:srgbClr val="F14B4B"/>
                          </a:solidFill>
                          <a:effectLst/>
                          <a:latin typeface="Arial" panose="020B0604020202020204" pitchFamily="34" charset="0"/>
                        </a:rPr>
                        <a:t>(550)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F14B4B"/>
                          </a:solidFill>
                          <a:effectLst/>
                          <a:latin typeface="Arial" panose="020B0604020202020204" pitchFamily="34" charset="0"/>
                        </a:rPr>
                        <a:t>(417)</a:t>
                      </a:r>
                      <a:endParaRPr lang="he-IL" sz="1800" b="0" i="0" u="none" strike="noStrike" dirty="0">
                        <a:solidFill>
                          <a:srgbClr val="F14B4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0" i="0" u="none" strike="noStrike" dirty="0">
                          <a:solidFill>
                            <a:srgbClr val="F14B4B"/>
                          </a:solidFill>
                          <a:effectLst/>
                          <a:latin typeface="Arial" panose="020B0604020202020204" pitchFamily="34" charset="0"/>
                        </a:rPr>
                        <a:t>(600)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2708828"/>
                  </a:ext>
                </a:extLst>
              </a:tr>
              <a:tr h="33336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סך הכל תקציב קהילה שוטף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1" i="0" u="none" strike="noStrike" dirty="0">
                          <a:solidFill>
                            <a:srgbClr val="F14B4B"/>
                          </a:solidFill>
                          <a:effectLst/>
                          <a:latin typeface="Arial" panose="020B0604020202020204" pitchFamily="34" charset="0"/>
                        </a:rPr>
                        <a:t>(254)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i="0" u="none" strike="noStrike" kern="1200" dirty="0">
                          <a:solidFill>
                            <a:srgbClr val="3383F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715</a:t>
                      </a:r>
                      <a:endParaRPr lang="he-IL" sz="1800" b="1" i="0" u="none" strike="noStrike" kern="1200" dirty="0">
                        <a:solidFill>
                          <a:srgbClr val="3383F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he-IL" sz="1800" b="1" i="0" u="none" strike="noStrike" kern="1200" dirty="0">
                          <a:solidFill>
                            <a:srgbClr val="3383F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4992721"/>
                  </a:ext>
                </a:extLst>
              </a:tr>
              <a:tr h="333369">
                <a:tc gridSpan="5">
                  <a:txBody>
                    <a:bodyPr/>
                    <a:lstStyle/>
                    <a:p>
                      <a:pPr algn="ctr" rtl="1" fontAlgn="b"/>
                      <a:r>
                        <a:rPr lang="he-IL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מיוחדות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630795"/>
                  </a:ext>
                </a:extLst>
              </a:tr>
              <a:tr h="311523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העברה 50% לאחר מאזן, מהעסק לקהילה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he-IL" sz="1800" b="1" i="0" u="none" strike="noStrike" kern="1200" dirty="0">
                          <a:solidFill>
                            <a:srgbClr val="3383F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1,500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1" i="0" u="none" strike="noStrike" dirty="0">
                          <a:solidFill>
                            <a:srgbClr val="3383F2"/>
                          </a:solidFill>
                          <a:effectLst/>
                          <a:latin typeface="Arial" panose="020B0604020202020204" pitchFamily="34" charset="0"/>
                        </a:rPr>
                        <a:t>2,800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3383F2"/>
                          </a:solidFill>
                          <a:effectLst/>
                          <a:latin typeface="Arial" panose="020B0604020202020204" pitchFamily="34" charset="0"/>
                        </a:rPr>
                        <a:t>4,638</a:t>
                      </a:r>
                      <a:endParaRPr lang="he-IL" sz="1800" b="1" i="0" u="none" strike="noStrike" dirty="0">
                        <a:solidFill>
                          <a:srgbClr val="3383F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3383F2"/>
                          </a:solidFill>
                          <a:effectLst/>
                          <a:latin typeface="Arial" panose="020B0604020202020204" pitchFamily="34" charset="0"/>
                        </a:rPr>
                        <a:t>6,000</a:t>
                      </a:r>
                      <a:endParaRPr lang="he-IL" sz="1800" b="1" i="0" u="none" strike="noStrike" dirty="0">
                        <a:solidFill>
                          <a:srgbClr val="3383F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175419"/>
                  </a:ext>
                </a:extLst>
              </a:tr>
              <a:tr h="33336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קיזוז  50% מחריגה בתקציב 2022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0" i="0" u="none" strike="noStrike" dirty="0">
                          <a:solidFill>
                            <a:srgbClr val="F14B4B"/>
                          </a:solidFill>
                          <a:effectLst/>
                          <a:latin typeface="Arial" panose="020B0604020202020204" pitchFamily="34" charset="0"/>
                        </a:rPr>
                        <a:t>(400)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800" b="0" i="0" u="none" strike="noStrike" dirty="0">
                        <a:solidFill>
                          <a:srgbClr val="F14B4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125358"/>
                  </a:ext>
                </a:extLst>
              </a:tr>
              <a:tr h="33336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השקעות פרויקט שיכון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(40)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0" i="0" u="none" strike="noStrike" dirty="0">
                          <a:solidFill>
                            <a:srgbClr val="F14B4B"/>
                          </a:solidFill>
                          <a:effectLst/>
                          <a:latin typeface="Arial" panose="020B0604020202020204" pitchFamily="34" charset="0"/>
                        </a:rPr>
                        <a:t>(1,000)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0" i="0" u="none" strike="noStrike" dirty="0">
                          <a:solidFill>
                            <a:srgbClr val="F14B4B"/>
                          </a:solidFill>
                          <a:effectLst/>
                          <a:latin typeface="Arial" panose="020B0604020202020204" pitchFamily="34" charset="0"/>
                        </a:rPr>
                        <a:t>(2396)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F14B4B"/>
                          </a:solidFill>
                          <a:effectLst/>
                          <a:latin typeface="Arial" panose="020B0604020202020204" pitchFamily="34" charset="0"/>
                        </a:rPr>
                        <a:t>(1,000)    </a:t>
                      </a:r>
                      <a:endParaRPr lang="he-IL" sz="1800" b="0" i="0" u="none" strike="noStrike" dirty="0">
                        <a:solidFill>
                          <a:srgbClr val="F14B4B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4760703"/>
                  </a:ext>
                </a:extLst>
              </a:tr>
              <a:tr h="33336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השקעות קבועות ותשתיות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(353)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0" i="0" u="none" strike="noStrike" dirty="0">
                          <a:solidFill>
                            <a:srgbClr val="F14B4B"/>
                          </a:solidFill>
                          <a:effectLst/>
                          <a:latin typeface="Arial" panose="020B0604020202020204" pitchFamily="34" charset="0"/>
                        </a:rPr>
                        <a:t>(1,146)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0" i="0" u="none" strike="noStrike" dirty="0">
                          <a:solidFill>
                            <a:srgbClr val="F14B4B"/>
                          </a:solidFill>
                          <a:effectLst/>
                          <a:latin typeface="Arial" panose="020B0604020202020204" pitchFamily="34" charset="0"/>
                        </a:rPr>
                        <a:t>(850)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0" i="0" u="none" strike="noStrike" dirty="0">
                          <a:solidFill>
                            <a:srgbClr val="F14B4B"/>
                          </a:solidFill>
                          <a:effectLst/>
                          <a:latin typeface="Arial" panose="020B0604020202020204" pitchFamily="34" charset="0"/>
                        </a:rPr>
                        <a:t>(2061)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7402009"/>
                  </a:ext>
                </a:extLst>
              </a:tr>
              <a:tr h="33336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תוספת חריגה לתקציב שוטף/ חלוקה לחברים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0" i="0" u="none" strike="noStrike" dirty="0">
                          <a:solidFill>
                            <a:srgbClr val="F14B4B"/>
                          </a:solidFill>
                          <a:effectLst/>
                          <a:latin typeface="Arial" panose="020B0604020202020204" pitchFamily="34" charset="0"/>
                        </a:rPr>
                        <a:t>(254)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0" i="0" u="none" strike="noStrike" dirty="0">
                          <a:solidFill>
                            <a:srgbClr val="F14B4B"/>
                          </a:solidFill>
                          <a:effectLst/>
                          <a:latin typeface="Arial" panose="020B0604020202020204" pitchFamily="34" charset="0"/>
                        </a:rPr>
                        <a:t>(468)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800" b="0" i="0" u="none" strike="noStrike" kern="1200" dirty="0">
                          <a:solidFill>
                            <a:srgbClr val="3383F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5065277"/>
                  </a:ext>
                </a:extLst>
              </a:tr>
              <a:tr h="342142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סה"כ תקציב קהילה שוטף+ מיוחדות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he-IL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917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0409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אובייקט 6">
            <a:extLst>
              <a:ext uri="{FF2B5EF4-FFF2-40B4-BE49-F238E27FC236}">
                <a16:creationId xmlns:a16="http://schemas.microsoft.com/office/drawing/2014/main" id="{428BE3F7-937E-1278-8478-DCCD0B40CC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421813"/>
              </p:ext>
            </p:extLst>
          </p:nvPr>
        </p:nvGraphicFramePr>
        <p:xfrm>
          <a:off x="1733025" y="1622745"/>
          <a:ext cx="9534525" cy="5015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743378" imgH="2209786" progId="Excel.Sheet.12">
                  <p:embed/>
                </p:oleObj>
              </mc:Choice>
              <mc:Fallback>
                <p:oleObj name="Worksheet" r:id="rId2" imgW="4743378" imgH="220978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33025" y="1622745"/>
                        <a:ext cx="9534525" cy="50157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כותרת 1">
            <a:extLst>
              <a:ext uri="{FF2B5EF4-FFF2-40B4-BE49-F238E27FC236}">
                <a16:creationId xmlns:a16="http://schemas.microsoft.com/office/drawing/2014/main" id="{14BC34A0-FE1F-F5A8-8F31-3D8DC48C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solidFill>
                  <a:schemeClr val="bg1"/>
                </a:solidFill>
                <a:cs typeface="+mn-cs"/>
              </a:rPr>
              <a:t>פירוט – מקורות שוטפים </a:t>
            </a:r>
            <a:r>
              <a:rPr lang="he-IL" sz="4000" dirty="0">
                <a:solidFill>
                  <a:schemeClr val="bg1"/>
                </a:solidFill>
                <a:cs typeface="+mn-cs"/>
              </a:rPr>
              <a:t>(אלפי ₪)</a:t>
            </a:r>
            <a:endParaRPr lang="he-IL" sz="14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97084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B09E95C-1FCE-5E2A-714E-A8DD41A1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92" y="310580"/>
            <a:ext cx="9895951" cy="1033669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solidFill>
                  <a:schemeClr val="bg1"/>
                </a:solidFill>
                <a:cs typeface="+mn-cs"/>
              </a:rPr>
              <a:t>פירוט תקציב - הוצאות</a:t>
            </a:r>
            <a:endParaRPr lang="he-IL" sz="80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BA3D46-C2D7-863C-42E6-5CE5B6A9C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2392" y="1908012"/>
            <a:ext cx="9724031" cy="4671492"/>
          </a:xfrm>
        </p:spPr>
        <p:txBody>
          <a:bodyPr anchor="ctr">
            <a:normAutofit/>
          </a:bodyPr>
          <a:lstStyle/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</p:txBody>
      </p:sp>
      <p:graphicFrame>
        <p:nvGraphicFramePr>
          <p:cNvPr id="5" name="טבלה 4">
            <a:extLst>
              <a:ext uri="{FF2B5EF4-FFF2-40B4-BE49-F238E27FC236}">
                <a16:creationId xmlns:a16="http://schemas.microsoft.com/office/drawing/2014/main" id="{F137C03E-E3F3-9D47-85ED-A16DDDE38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519956"/>
              </p:ext>
            </p:extLst>
          </p:nvPr>
        </p:nvGraphicFramePr>
        <p:xfrm>
          <a:off x="1805124" y="1590741"/>
          <a:ext cx="8581748" cy="4988762"/>
        </p:xfrm>
        <a:graphic>
          <a:graphicData uri="http://schemas.openxmlformats.org/drawingml/2006/table">
            <a:tbl>
              <a:tblPr rtl="1"/>
              <a:tblGrid>
                <a:gridCol w="3295896">
                  <a:extLst>
                    <a:ext uri="{9D8B030D-6E8A-4147-A177-3AD203B41FA5}">
                      <a16:colId xmlns:a16="http://schemas.microsoft.com/office/drawing/2014/main" val="4096891442"/>
                    </a:ext>
                  </a:extLst>
                </a:gridCol>
                <a:gridCol w="1326566">
                  <a:extLst>
                    <a:ext uri="{9D8B030D-6E8A-4147-A177-3AD203B41FA5}">
                      <a16:colId xmlns:a16="http://schemas.microsoft.com/office/drawing/2014/main" val="3898516219"/>
                    </a:ext>
                  </a:extLst>
                </a:gridCol>
                <a:gridCol w="1367382">
                  <a:extLst>
                    <a:ext uri="{9D8B030D-6E8A-4147-A177-3AD203B41FA5}">
                      <a16:colId xmlns:a16="http://schemas.microsoft.com/office/drawing/2014/main" val="2910909192"/>
                    </a:ext>
                  </a:extLst>
                </a:gridCol>
                <a:gridCol w="1285748">
                  <a:extLst>
                    <a:ext uri="{9D8B030D-6E8A-4147-A177-3AD203B41FA5}">
                      <a16:colId xmlns:a16="http://schemas.microsoft.com/office/drawing/2014/main" val="954869766"/>
                    </a:ext>
                  </a:extLst>
                </a:gridCol>
                <a:gridCol w="1306156">
                  <a:extLst>
                    <a:ext uri="{9D8B030D-6E8A-4147-A177-3AD203B41FA5}">
                      <a16:colId xmlns:a16="http://schemas.microsoft.com/office/drawing/2014/main" val="3182771968"/>
                    </a:ext>
                  </a:extLst>
                </a:gridCol>
              </a:tblGrid>
              <a:tr h="727946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תקציב אישי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ביצוע 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תכנית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תחזית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תכנית 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925599"/>
                  </a:ext>
                </a:extLst>
              </a:tr>
              <a:tr h="60868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הקצאת תקציב אישי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(14,639)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(15,617)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(15,857)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(16,736)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661003"/>
                  </a:ext>
                </a:extLst>
              </a:tr>
              <a:tr h="60868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סבסודי קהילה: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he-IL" sz="2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he-IL" sz="2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he-IL" sz="2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he-IL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957334"/>
                  </a:ext>
                </a:extLst>
              </a:tr>
              <a:tr h="60868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לימודי נהיגה ורישיונות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(161)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(149)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(169)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(97)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195664"/>
                  </a:ext>
                </a:extLst>
              </a:tr>
              <a:tr h="60868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מילואים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615228"/>
                  </a:ext>
                </a:extLst>
              </a:tr>
              <a:tr h="60868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סבסוד רכב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(418)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(391)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(459)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(459)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06931"/>
                  </a:ext>
                </a:extLst>
              </a:tr>
              <a:tr h="60868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מסע נוער לפולין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75982"/>
                  </a:ext>
                </a:extLst>
              </a:tr>
              <a:tr h="60868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אחזקת ילדי הקיבוץ בגיל הרך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(815)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(810)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(854)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(873)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634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9598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B09E95C-1FCE-5E2A-714E-A8DD41A1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92" y="310580"/>
            <a:ext cx="9895951" cy="1033669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solidFill>
                  <a:schemeClr val="bg1"/>
                </a:solidFill>
                <a:cs typeface="+mn-cs"/>
              </a:rPr>
              <a:t>פירוט תקציב - הוצאות</a:t>
            </a:r>
            <a:endParaRPr lang="he-IL" sz="80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BA3D46-C2D7-863C-42E6-5CE5B6A9C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2392" y="1908012"/>
            <a:ext cx="9724031" cy="4671492"/>
          </a:xfrm>
        </p:spPr>
        <p:txBody>
          <a:bodyPr anchor="ctr">
            <a:normAutofit/>
          </a:bodyPr>
          <a:lstStyle/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</p:txBody>
      </p:sp>
      <p:graphicFrame>
        <p:nvGraphicFramePr>
          <p:cNvPr id="5" name="טבלה 4">
            <a:extLst>
              <a:ext uri="{FF2B5EF4-FFF2-40B4-BE49-F238E27FC236}">
                <a16:creationId xmlns:a16="http://schemas.microsoft.com/office/drawing/2014/main" id="{F137C03E-E3F3-9D47-85ED-A16DDDE38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836385"/>
              </p:ext>
            </p:extLst>
          </p:nvPr>
        </p:nvGraphicFramePr>
        <p:xfrm>
          <a:off x="1805124" y="1590741"/>
          <a:ext cx="8581748" cy="5267259"/>
        </p:xfrm>
        <a:graphic>
          <a:graphicData uri="http://schemas.openxmlformats.org/drawingml/2006/table">
            <a:tbl>
              <a:tblPr rtl="1"/>
              <a:tblGrid>
                <a:gridCol w="3295896">
                  <a:extLst>
                    <a:ext uri="{9D8B030D-6E8A-4147-A177-3AD203B41FA5}">
                      <a16:colId xmlns:a16="http://schemas.microsoft.com/office/drawing/2014/main" val="4096891442"/>
                    </a:ext>
                  </a:extLst>
                </a:gridCol>
                <a:gridCol w="1326566">
                  <a:extLst>
                    <a:ext uri="{9D8B030D-6E8A-4147-A177-3AD203B41FA5}">
                      <a16:colId xmlns:a16="http://schemas.microsoft.com/office/drawing/2014/main" val="3898516219"/>
                    </a:ext>
                  </a:extLst>
                </a:gridCol>
                <a:gridCol w="1367382">
                  <a:extLst>
                    <a:ext uri="{9D8B030D-6E8A-4147-A177-3AD203B41FA5}">
                      <a16:colId xmlns:a16="http://schemas.microsoft.com/office/drawing/2014/main" val="2910909192"/>
                    </a:ext>
                  </a:extLst>
                </a:gridCol>
                <a:gridCol w="1285748">
                  <a:extLst>
                    <a:ext uri="{9D8B030D-6E8A-4147-A177-3AD203B41FA5}">
                      <a16:colId xmlns:a16="http://schemas.microsoft.com/office/drawing/2014/main" val="954869766"/>
                    </a:ext>
                  </a:extLst>
                </a:gridCol>
                <a:gridCol w="1306156">
                  <a:extLst>
                    <a:ext uri="{9D8B030D-6E8A-4147-A177-3AD203B41FA5}">
                      <a16:colId xmlns:a16="http://schemas.microsoft.com/office/drawing/2014/main" val="3182771968"/>
                    </a:ext>
                  </a:extLst>
                </a:gridCol>
              </a:tblGrid>
              <a:tr h="61573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ענפי שירות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ביצוע 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תכנית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תחזית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תכנית 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925599"/>
                  </a:ext>
                </a:extLst>
              </a:tr>
              <a:tr h="514863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ענף המזון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(701)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(508)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(472)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661003"/>
                  </a:ext>
                </a:extLst>
              </a:tr>
              <a:tr h="514863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קיבוץ של טעם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(108)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957334"/>
                  </a:ext>
                </a:extLst>
              </a:tr>
              <a:tr h="514863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כלבו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(278)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(262)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(185)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(319)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195664"/>
                  </a:ext>
                </a:extLst>
              </a:tr>
              <a:tr h="514863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ענף הבגד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(618)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(603)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(615)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(796)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615228"/>
                  </a:ext>
                </a:extLst>
              </a:tr>
              <a:tr h="514863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לביאה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(98)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06931"/>
                  </a:ext>
                </a:extLst>
              </a:tr>
              <a:tr h="514863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גן נוי כולל מים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(612)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(613)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(601)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(687)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75982"/>
                  </a:ext>
                </a:extLst>
              </a:tr>
              <a:tr h="514863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ספריה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(47)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634591"/>
                  </a:ext>
                </a:extLst>
              </a:tr>
              <a:tr h="514863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בריכת שחיה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(140)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(140)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(141)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(140)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414634"/>
                  </a:ext>
                </a:extLst>
              </a:tr>
              <a:tr h="532617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שירותים אישיים שונים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(132)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(124)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(149)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(169)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170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7464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B09E95C-1FCE-5E2A-714E-A8DD41A1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92" y="310580"/>
            <a:ext cx="9895951" cy="1033669"/>
          </a:xfrm>
        </p:spPr>
        <p:txBody>
          <a:bodyPr>
            <a:normAutofit/>
          </a:bodyPr>
          <a:lstStyle/>
          <a:p>
            <a:pPr algn="ctr"/>
            <a:r>
              <a:rPr lang="he-IL" sz="5400" b="1" dirty="0">
                <a:solidFill>
                  <a:schemeClr val="bg1"/>
                </a:solidFill>
                <a:cs typeface="+mn-cs"/>
              </a:rPr>
              <a:t>פירוט תקציב - הוצאות</a:t>
            </a:r>
            <a:endParaRPr lang="he-IL" sz="80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BA3D46-C2D7-863C-42E6-5CE5B6A9C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2392" y="1908012"/>
            <a:ext cx="9724031" cy="4671492"/>
          </a:xfrm>
        </p:spPr>
        <p:txBody>
          <a:bodyPr anchor="ctr">
            <a:normAutofit/>
          </a:bodyPr>
          <a:lstStyle/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  <a:p>
            <a:pPr marL="609585" marR="0" lvl="0" indent="-440256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rdo"/>
              <a:buChar char="●"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rlow"/>
              <a:cs typeface="Heebo"/>
              <a:sym typeface="Barlow"/>
            </a:endParaRPr>
          </a:p>
        </p:txBody>
      </p:sp>
      <p:graphicFrame>
        <p:nvGraphicFramePr>
          <p:cNvPr id="5" name="טבלה 4">
            <a:extLst>
              <a:ext uri="{FF2B5EF4-FFF2-40B4-BE49-F238E27FC236}">
                <a16:creationId xmlns:a16="http://schemas.microsoft.com/office/drawing/2014/main" id="{F137C03E-E3F3-9D47-85ED-A16DDDE38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285371"/>
              </p:ext>
            </p:extLst>
          </p:nvPr>
        </p:nvGraphicFramePr>
        <p:xfrm>
          <a:off x="1443787" y="1590742"/>
          <a:ext cx="9304421" cy="5058633"/>
        </p:xfrm>
        <a:graphic>
          <a:graphicData uri="http://schemas.openxmlformats.org/drawingml/2006/table">
            <a:tbl>
              <a:tblPr rtl="1"/>
              <a:tblGrid>
                <a:gridCol w="3430412">
                  <a:extLst>
                    <a:ext uri="{9D8B030D-6E8A-4147-A177-3AD203B41FA5}">
                      <a16:colId xmlns:a16="http://schemas.microsoft.com/office/drawing/2014/main" val="4096891442"/>
                    </a:ext>
                  </a:extLst>
                </a:gridCol>
                <a:gridCol w="1474173">
                  <a:extLst>
                    <a:ext uri="{9D8B030D-6E8A-4147-A177-3AD203B41FA5}">
                      <a16:colId xmlns:a16="http://schemas.microsoft.com/office/drawing/2014/main" val="3898516219"/>
                    </a:ext>
                  </a:extLst>
                </a:gridCol>
                <a:gridCol w="1519531">
                  <a:extLst>
                    <a:ext uri="{9D8B030D-6E8A-4147-A177-3AD203B41FA5}">
                      <a16:colId xmlns:a16="http://schemas.microsoft.com/office/drawing/2014/main" val="2910909192"/>
                    </a:ext>
                  </a:extLst>
                </a:gridCol>
                <a:gridCol w="1428813">
                  <a:extLst>
                    <a:ext uri="{9D8B030D-6E8A-4147-A177-3AD203B41FA5}">
                      <a16:colId xmlns:a16="http://schemas.microsoft.com/office/drawing/2014/main" val="954869766"/>
                    </a:ext>
                  </a:extLst>
                </a:gridCol>
                <a:gridCol w="1451492">
                  <a:extLst>
                    <a:ext uri="{9D8B030D-6E8A-4147-A177-3AD203B41FA5}">
                      <a16:colId xmlns:a16="http://schemas.microsoft.com/office/drawing/2014/main" val="3182771968"/>
                    </a:ext>
                  </a:extLst>
                </a:gridCol>
              </a:tblGrid>
              <a:tr h="657873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חינוך וגיל הרך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ביצוע 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תכנית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תחזית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he-I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תכנית 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925599"/>
                  </a:ext>
                </a:extLst>
              </a:tr>
              <a:tr h="550095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חינוך כללי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(357)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(250)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(349)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(393)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661003"/>
                  </a:ext>
                </a:extLst>
              </a:tr>
              <a:tr h="550095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תנועת נוער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(40)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(45)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957334"/>
                  </a:ext>
                </a:extLst>
              </a:tr>
              <a:tr h="550095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חינוך פורמלי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(784)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(528)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(537)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(537)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195664"/>
                  </a:ext>
                </a:extLst>
              </a:tr>
              <a:tr h="550095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חינוך חוגים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(233)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(230)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(232)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(230)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615228"/>
                  </a:ext>
                </a:extLst>
              </a:tr>
              <a:tr h="550095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חינוך תיכון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(192)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(185)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(196)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(178)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06931"/>
                  </a:ext>
                </a:extLst>
              </a:tr>
              <a:tr h="550095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בתי ילדים</a:t>
                      </a:r>
                    </a:p>
                  </a:txBody>
                  <a:tcPr marL="9525" marR="3429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(809)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(836)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(815)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(954)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75982"/>
                  </a:ext>
                </a:extLst>
              </a:tr>
              <a:tr h="550095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חינוך סה"כ</a:t>
                      </a:r>
                    </a:p>
                  </a:txBody>
                  <a:tcPr marL="9525" marR="2286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(2,405)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(2,070)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(2,165)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(2,336)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634591"/>
                  </a:ext>
                </a:extLst>
              </a:tr>
              <a:tr h="550095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גיל הרך</a:t>
                      </a:r>
                    </a:p>
                  </a:txBody>
                  <a:tcPr marL="9525" marR="2286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(107)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kern="12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(279)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kern="12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(181)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(250)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372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9463113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D60275FDC5CE40B07379866715D515" ma:contentTypeVersion="3" ma:contentTypeDescription="Create a new document." ma:contentTypeScope="" ma:versionID="53c01b508effc553056e48cf57fc711a">
  <xsd:schema xmlns:xsd="http://www.w3.org/2001/XMLSchema" xmlns:xs="http://www.w3.org/2001/XMLSchema" xmlns:p="http://schemas.microsoft.com/office/2006/metadata/properties" xmlns:ns3="0e1fcda4-e687-488f-a256-a200406c3227" targetNamespace="http://schemas.microsoft.com/office/2006/metadata/properties" ma:root="true" ma:fieldsID="b0b36bcf47b48d87fc8aab02dec432f7" ns3:_="">
    <xsd:import namespace="0e1fcda4-e687-488f-a256-a200406c322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1fcda4-e687-488f-a256-a200406c32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3E1CC84-FC4E-411E-8463-A65F165891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1fcda4-e687-488f-a256-a200406c32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3DF8BD-6689-4AFD-9A20-DB5530ED0B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047D78-6287-49BA-AEDC-BDB3F7A70FC5}">
  <ds:schemaRefs>
    <ds:schemaRef ds:uri="http://schemas.openxmlformats.org/package/2006/metadata/core-properties"/>
    <ds:schemaRef ds:uri="http://purl.org/dc/elements/1.1/"/>
    <ds:schemaRef ds:uri="http://purl.org/dc/dcmitype/"/>
    <ds:schemaRef ds:uri="0e1fcda4-e687-488f-a256-a200406c3227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1462</Words>
  <Application>Microsoft Office PowerPoint</Application>
  <PresentationFormat>מסך רחב</PresentationFormat>
  <Paragraphs>545</Paragraphs>
  <Slides>18</Slides>
  <Notes>0</Notes>
  <HiddenSlides>0</HiddenSlides>
  <MMClips>0</MMClips>
  <ScaleCrop>false</ScaleCrop>
  <HeadingPairs>
    <vt:vector size="8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18</vt:i4>
      </vt:variant>
    </vt:vector>
  </HeadingPairs>
  <TitlesOfParts>
    <vt:vector size="28" baseType="lpstr">
      <vt:lpstr>Abadi</vt:lpstr>
      <vt:lpstr>Arial</vt:lpstr>
      <vt:lpstr>Barlow</vt:lpstr>
      <vt:lpstr>Calibri</vt:lpstr>
      <vt:lpstr>Calibri Light</vt:lpstr>
      <vt:lpstr>Cardo</vt:lpstr>
      <vt:lpstr>Gisha</vt:lpstr>
      <vt:lpstr>Wingdings</vt:lpstr>
      <vt:lpstr>ערכת נושא Office</vt:lpstr>
      <vt:lpstr>Worksheet</vt:lpstr>
      <vt:lpstr>מצגת של PowerPoint‏</vt:lpstr>
      <vt:lpstr>נושאים מרכזיים בתכנון תקציב 2024</vt:lpstr>
      <vt:lpstr>השפעות על תקציב 2024</vt:lpstr>
      <vt:lpstr>מבנה תקציב הקהילה</vt:lpstr>
      <vt:lpstr>הצעה לתקציב 2024</vt:lpstr>
      <vt:lpstr>פירוט – מקורות שוטפים (אלפי ₪)</vt:lpstr>
      <vt:lpstr>פירוט תקציב - הוצאות</vt:lpstr>
      <vt:lpstr>פירוט תקציב - הוצאות</vt:lpstr>
      <vt:lpstr>פירוט תקציב - הוצאות</vt:lpstr>
      <vt:lpstr>פירוט תקציב - הוצאות</vt:lpstr>
      <vt:lpstr>פירוט תקציב - הוצאות</vt:lpstr>
      <vt:lpstr>פירוט תקציב - הוצאות</vt:lpstr>
      <vt:lpstr>פירוט תקציב - הוצאות</vt:lpstr>
      <vt:lpstr>פירוט תקציב - הוצאות</vt:lpstr>
      <vt:lpstr>מקור השקעות - מתווה הסדרת משק קהילה</vt:lpstr>
      <vt:lpstr>השקעות שוטפות -– אלפי ש"ח</vt:lpstr>
      <vt:lpstr>השקעות בתשתית-מקורות</vt:lpstr>
      <vt:lpstr>השקעות לאחר מאזן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Tamar Sorek</dc:creator>
  <cp:lastModifiedBy>Tamar Sorek</cp:lastModifiedBy>
  <cp:revision>6</cp:revision>
  <dcterms:created xsi:type="dcterms:W3CDTF">2024-01-29T08:49:09Z</dcterms:created>
  <dcterms:modified xsi:type="dcterms:W3CDTF">2024-02-01T07:21:49Z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0x0101003DD60275FDC5CE40B07379866715D515</vt:lpwstr>
  </property>
</Properties>
</file>