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7" r:id="rId5"/>
    <p:sldId id="259" r:id="rId6"/>
    <p:sldId id="283" r:id="rId7"/>
    <p:sldId id="260" r:id="rId8"/>
    <p:sldId id="261" r:id="rId9"/>
    <p:sldId id="273" r:id="rId10"/>
    <p:sldId id="284" r:id="rId11"/>
    <p:sldId id="288" r:id="rId12"/>
    <p:sldId id="289" r:id="rId13"/>
    <p:sldId id="287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8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1C6253-7FA2-2D72-5144-FA4116885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C857671-E55E-D832-4CAB-44D38F29E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E9C65FF-375D-05AE-9467-190F0AC28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50EB316-CB56-D0BA-7EAA-8787C183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9C62FFA-DE06-DC30-881A-387F5D9F8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7994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2A5399-4841-5269-F92A-E182B1147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81E9D5D-BB2C-2CAB-6B1C-E63CEF5BC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C8F9EEA-EE6D-1BB0-245A-270241D3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A3121A5-CF0F-9322-BB99-EEDA7D51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0620651-2DB2-789D-45DF-0EA3E2920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858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5DCD104-CDD4-38BA-E2A5-A11184C5BB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787172D-98ED-9C32-0F90-697668CFA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33853D8-C5BD-80CA-C4D0-4756C5B2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EB2D698-5A9B-4FE6-C5C0-07D2518CB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D18AFBF-9A00-AA86-71AC-B00C5DB80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949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E8F3155-14C2-8987-F375-6A56C770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3D0FDEA-926B-3BB9-5CF8-24C046D11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5189622-88A3-A462-BED0-2EB3C740C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DA660F4-B9F8-FC13-1ABA-AEF48ECD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B7FC803-102C-ADFB-7BD5-2C3B9A96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988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595ED4D-A2CA-343F-F7FE-6B6B6316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D883849-9C46-E831-61D4-87E97CD25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592B3A9-4DBB-72E7-1D0A-E515BA358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C012052-74CD-CC71-B811-E9B628D14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EB2F65-26A4-2D91-F57C-8EF264C1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6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CE133B7-866C-C608-E218-1FCB48DD0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BA77F8B-08C1-091D-CC0B-69ECE804C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88516FD-D9F5-C409-3EF0-680B0466E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7CCD16D-DCA7-6777-9C80-79EFE12C4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4558C9F-E4A1-30ED-DC0D-7321A109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D025723-7A82-554A-F041-36B042280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71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0029121-2333-3F1D-3760-190E1BBB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EEF145B-59DC-8BDD-510F-9D1EC5BA3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78F05DD-909B-91F3-610B-82C5C3A3E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30E48A43-3036-6EBA-AFDF-BA24BCEF9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9C276EB-6CE7-BE17-FBA5-6769A9BDB7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7BDABB8A-2CB0-0CAD-0418-EFC6DA212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FCDE3848-6623-2CFF-B71E-93A98F154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366F007-E979-05F9-E718-46E15763E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335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013671-0A1B-FC85-3F90-E7DABBCAE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63C3BEA-13C0-2E4F-3717-6ED196D15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6F6B5B81-D582-0FF7-240D-7E1A9B35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340C727-BB2C-39D8-D8E9-80462B99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363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DCE64E13-B94D-73A8-6E11-A6ABA931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2453A37D-9EF0-1858-6B3F-D01B11DC2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416BBDB-0B6C-1DAC-98F9-ACF1D9715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31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525AC2D-4248-D9C5-D736-58EC2C2D6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425679A-5593-62CC-1526-9662A85B6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D93B7A0-09B0-AE00-FC70-D964814DF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FC95E4E-FF4D-BEED-FC10-4F766407D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EA3053C-C72B-85B6-2B2E-41822FD8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47F5F4E-4544-E096-A856-D0F41C8C9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8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89B99A-6126-27A1-AA03-BA3AA4807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252091A5-C10D-ED01-D611-636FA9486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35E28BE-71E4-F0F7-69F1-5BA21D5DCD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6DF7135-26B8-5A0D-9CC2-C980E91EC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3270E22-6E58-5735-CF26-E71499EE4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8CD0B32-3C24-5E22-2B74-489C26BA4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083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D5DF3C8-0861-76D6-0936-898CA77C3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F5386DC-28F3-4595-83D7-688E7FBE0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57E8B71-BB74-BDC8-B9CD-C690EB341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12E9-71DA-48DC-BAD5-87063877EDBC}" type="datetimeFigureOut">
              <a:rPr lang="he-IL" smtClean="0"/>
              <a:t>ה'/אדר/תשפ"ה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780AF29-6295-52AA-F13E-48424AB807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00275AC-06C8-E810-7CD2-7CBFD1A34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520C0-09F6-4EEB-900C-1B5F72955E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276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5BA3D46-C2D7-863C-42E6-5CE5B6A9C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he-IL" sz="6600" b="1" dirty="0">
                <a:latin typeface="Gisha" panose="020B0502040204020203" pitchFamily="34" charset="-79"/>
                <a:cs typeface="Gisha" panose="020B0502040204020203" pitchFamily="34" charset="-79"/>
              </a:rPr>
              <a:t>תקציב קהילה 2025</a:t>
            </a:r>
          </a:p>
          <a:p>
            <a:pPr marL="0" indent="0" algn="ctr">
              <a:buNone/>
            </a:pPr>
            <a:r>
              <a:rPr lang="he-IL" sz="6600" b="1" dirty="0">
                <a:latin typeface="Gisha" panose="020B0502040204020203" pitchFamily="34" charset="-79"/>
                <a:cs typeface="Gisha" panose="020B0502040204020203" pitchFamily="34" charset="-79"/>
              </a:rPr>
              <a:t>קיבוץ לביא</a:t>
            </a:r>
          </a:p>
        </p:txBody>
      </p:sp>
    </p:spTree>
    <p:extLst>
      <p:ext uri="{BB962C8B-B14F-4D97-AF65-F5344CB8AC3E}">
        <p14:creationId xmlns:p14="http://schemas.microsoft.com/office/powerpoint/2010/main" val="1443453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40538A-B81B-C9FF-71FF-327E8B0A5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4F5738-8B1C-4579-D0BE-1456FF19B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42F57D-FCF0-B5E2-13A7-9323FC41B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28D310-4681-1A5D-323C-2893EE054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CEBDD1-A227-EBBF-8574-9B55405BE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7F219E-431C-C1B4-875A-74735CD1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FA08F0ED-A86C-D008-9A5A-3D28AC731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697" y="278535"/>
            <a:ext cx="9895951" cy="1033669"/>
          </a:xfrm>
        </p:spPr>
        <p:txBody>
          <a:bodyPr>
            <a:noAutofit/>
          </a:bodyPr>
          <a:lstStyle/>
          <a:p>
            <a:pPr algn="ctr"/>
            <a:r>
              <a:rPr lang="he-IL" sz="4800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תחזית הכנסות והתחייבויות להשקעות - ללא שכונה חדשה – במיליוני ש"ח</a:t>
            </a:r>
          </a:p>
        </p:txBody>
      </p:sp>
      <p:graphicFrame>
        <p:nvGraphicFramePr>
          <p:cNvPr id="2" name="מציין מיקום תוכן 5">
            <a:extLst>
              <a:ext uri="{FF2B5EF4-FFF2-40B4-BE49-F238E27FC236}">
                <a16:creationId xmlns:a16="http://schemas.microsoft.com/office/drawing/2014/main" id="{C12E4A6C-80EA-8305-83A5-0506736730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12741"/>
              </p:ext>
            </p:extLst>
          </p:nvPr>
        </p:nvGraphicFramePr>
        <p:xfrm>
          <a:off x="1933970" y="1380226"/>
          <a:ext cx="7882889" cy="5477774"/>
        </p:xfrm>
        <a:graphic>
          <a:graphicData uri="http://schemas.openxmlformats.org/drawingml/2006/table">
            <a:tbl>
              <a:tblPr rtl="1"/>
              <a:tblGrid>
                <a:gridCol w="1715040">
                  <a:extLst>
                    <a:ext uri="{9D8B030D-6E8A-4147-A177-3AD203B41FA5}">
                      <a16:colId xmlns:a16="http://schemas.microsoft.com/office/drawing/2014/main" val="3365720215"/>
                    </a:ext>
                  </a:extLst>
                </a:gridCol>
                <a:gridCol w="1117137">
                  <a:extLst>
                    <a:ext uri="{9D8B030D-6E8A-4147-A177-3AD203B41FA5}">
                      <a16:colId xmlns:a16="http://schemas.microsoft.com/office/drawing/2014/main" val="1140228957"/>
                    </a:ext>
                  </a:extLst>
                </a:gridCol>
                <a:gridCol w="881122">
                  <a:extLst>
                    <a:ext uri="{9D8B030D-6E8A-4147-A177-3AD203B41FA5}">
                      <a16:colId xmlns:a16="http://schemas.microsoft.com/office/drawing/2014/main" val="3002043191"/>
                    </a:ext>
                  </a:extLst>
                </a:gridCol>
                <a:gridCol w="833918">
                  <a:extLst>
                    <a:ext uri="{9D8B030D-6E8A-4147-A177-3AD203B41FA5}">
                      <a16:colId xmlns:a16="http://schemas.microsoft.com/office/drawing/2014/main" val="2866840180"/>
                    </a:ext>
                  </a:extLst>
                </a:gridCol>
                <a:gridCol w="833918">
                  <a:extLst>
                    <a:ext uri="{9D8B030D-6E8A-4147-A177-3AD203B41FA5}">
                      <a16:colId xmlns:a16="http://schemas.microsoft.com/office/drawing/2014/main" val="622500089"/>
                    </a:ext>
                  </a:extLst>
                </a:gridCol>
                <a:gridCol w="833918">
                  <a:extLst>
                    <a:ext uri="{9D8B030D-6E8A-4147-A177-3AD203B41FA5}">
                      <a16:colId xmlns:a16="http://schemas.microsoft.com/office/drawing/2014/main" val="2459809665"/>
                    </a:ext>
                  </a:extLst>
                </a:gridCol>
                <a:gridCol w="833918">
                  <a:extLst>
                    <a:ext uri="{9D8B030D-6E8A-4147-A177-3AD203B41FA5}">
                      <a16:colId xmlns:a16="http://schemas.microsoft.com/office/drawing/2014/main" val="2606003775"/>
                    </a:ext>
                  </a:extLst>
                </a:gridCol>
                <a:gridCol w="833918">
                  <a:extLst>
                    <a:ext uri="{9D8B030D-6E8A-4147-A177-3AD203B41FA5}">
                      <a16:colId xmlns:a16="http://schemas.microsoft.com/office/drawing/2014/main" val="1064121434"/>
                    </a:ext>
                  </a:extLst>
                </a:gridCol>
              </a:tblGrid>
              <a:tr h="336946">
                <a:tc gridSpan="8">
                  <a:txBody>
                    <a:bodyPr/>
                    <a:lstStyle/>
                    <a:p>
                      <a:pPr algn="ctr" rtl="1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979744"/>
                  </a:ext>
                </a:extLst>
              </a:tr>
              <a:tr h="683518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2024 יתרת סיום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8363"/>
                  </a:ext>
                </a:extLst>
              </a:tr>
              <a:tr h="346573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11.68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7.83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1.53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0.88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231642"/>
                  </a:ext>
                </a:extLst>
              </a:tr>
              <a:tr h="124188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העברת רווחים מהעסק לשיכון 120 והשקעות שוטפות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5056424"/>
                  </a:ext>
                </a:extLst>
              </a:tr>
              <a:tr h="375454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השקעות 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-2.5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028692"/>
                  </a:ext>
                </a:extLst>
              </a:tr>
              <a:tr h="375454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בתי נעורים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-1.6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209383"/>
                  </a:ext>
                </a:extLst>
              </a:tr>
              <a:tr h="683518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בתי נעורים החזר מהשכרה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0.15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0.25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0.25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0.25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0.25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2082240"/>
                  </a:ext>
                </a:extLst>
              </a:tr>
              <a:tr h="375454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כבישים וגגות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-1.5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-1.5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-1.5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7807839"/>
                  </a:ext>
                </a:extLst>
              </a:tr>
              <a:tr h="683518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השקעות שוטפות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-0.6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140823"/>
                  </a:ext>
                </a:extLst>
              </a:tr>
              <a:tr h="375454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מצטבר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11.68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7.83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1.53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0.88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0.23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140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20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6B09E95C-1FCE-5E2A-714E-A8DD41A1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e-IL" sz="40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נושאים מרכזיים בתכנון תקציב 2025</a:t>
            </a:r>
            <a:endParaRPr lang="he-IL" sz="4000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5BA3D46-C2D7-863C-42E6-5CE5B6A9C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675" y="1597432"/>
            <a:ext cx="9724031" cy="4966030"/>
          </a:xfrm>
        </p:spPr>
        <p:txBody>
          <a:bodyPr anchor="ctr"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שנת מעבר לקיבוץ מתחדש.</a:t>
            </a:r>
          </a:p>
          <a:p>
            <a:pPr>
              <a:lnSpc>
                <a:spcPct val="200000"/>
              </a:lnSpc>
            </a:pPr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עליות מחירים במשק הישראלי</a:t>
            </a:r>
          </a:p>
          <a:p>
            <a:pPr>
              <a:lnSpc>
                <a:spcPct val="200000"/>
              </a:lnSpc>
            </a:pPr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המשך התייעלות בענפים.</a:t>
            </a:r>
          </a:p>
          <a:p>
            <a:pPr>
              <a:lnSpc>
                <a:spcPct val="200000"/>
              </a:lnSpc>
            </a:pPr>
            <a:r>
              <a:rPr lang="he-IL" sz="4800" dirty="0">
                <a:latin typeface="Gisha" panose="020B0502040204020203" pitchFamily="34" charset="-79"/>
                <a:cs typeface="Gisha" panose="020B0502040204020203" pitchFamily="34" charset="-79"/>
              </a:rPr>
              <a:t>צבירת כסף להשקעות עתידיות.</a:t>
            </a:r>
          </a:p>
          <a:p>
            <a:pPr marL="0" indent="0" algn="ctr">
              <a:buNone/>
            </a:pPr>
            <a:endParaRPr lang="he-IL" sz="4800" b="1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84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6B09E95C-1FCE-5E2A-714E-A8DD41A1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he-IL" sz="40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השפעות על תקציב 2025</a:t>
            </a:r>
            <a:endParaRPr lang="he-IL" sz="4000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5BA3D46-C2D7-863C-42E6-5CE5B6A9C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904" y="2470485"/>
            <a:ext cx="9724031" cy="4092977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3600" dirty="0">
                <a:latin typeface="Gisha" panose="020B0502040204020203" pitchFamily="34" charset="-79"/>
                <a:cs typeface="Gisha" panose="020B0502040204020203" pitchFamily="34" charset="-79"/>
              </a:rPr>
              <a:t>רבעון שיתופי, 3 רבעונים מתחדש</a:t>
            </a:r>
          </a:p>
          <a:p>
            <a:pPr>
              <a:lnSpc>
                <a:spcPct val="150000"/>
              </a:lnSpc>
            </a:pPr>
            <a:r>
              <a:rPr lang="he-IL" sz="3600" dirty="0">
                <a:latin typeface="Gisha" panose="020B0502040204020203" pitchFamily="34" charset="-79"/>
                <a:cs typeface="Gisha" panose="020B0502040204020203" pitchFamily="34" charset="-79"/>
              </a:rPr>
              <a:t>חלוקת תקציבים אישיים שנתיים מלאים</a:t>
            </a:r>
          </a:p>
          <a:p>
            <a:pPr>
              <a:lnSpc>
                <a:spcPct val="150000"/>
              </a:lnSpc>
            </a:pPr>
            <a:r>
              <a:rPr lang="he-IL" sz="3600" dirty="0">
                <a:latin typeface="Gisha" panose="020B0502040204020203" pitchFamily="34" charset="-79"/>
                <a:cs typeface="Gisha" panose="020B0502040204020203" pitchFamily="34" charset="-79"/>
              </a:rPr>
              <a:t>המשך השקעה במבנים וכבישים.</a:t>
            </a:r>
          </a:p>
          <a:p>
            <a:pPr>
              <a:lnSpc>
                <a:spcPct val="150000"/>
              </a:lnSpc>
            </a:pPr>
            <a:r>
              <a:rPr lang="he-IL" sz="3600" dirty="0">
                <a:latin typeface="Gisha" panose="020B0502040204020203" pitchFamily="34" charset="-79"/>
                <a:cs typeface="Gisha" panose="020B0502040204020203" pitchFamily="34" charset="-79"/>
              </a:rPr>
              <a:t>הרחבת 3-4 בתים בפרויקט השיכון</a:t>
            </a:r>
          </a:p>
          <a:p>
            <a:pPr>
              <a:lnSpc>
                <a:spcPct val="200000"/>
              </a:lnSpc>
            </a:pPr>
            <a:endParaRPr lang="he-IL" sz="3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>
              <a:buNone/>
            </a:pPr>
            <a:endParaRPr lang="he-IL" sz="4800" b="1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64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6B09E95C-1FCE-5E2A-714E-A8DD41A1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pPr algn="ctr"/>
            <a:r>
              <a:rPr lang="he-IL" sz="66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מבנה תקציב הקהילה – קיבוץ מתחדש</a:t>
            </a:r>
            <a:endParaRPr lang="he-IL" sz="8000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5BA3D46-C2D7-863C-42E6-5CE5B6A9C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699" y="1594087"/>
            <a:ext cx="10036851" cy="5267258"/>
          </a:xfrm>
        </p:spPr>
        <p:txBody>
          <a:bodyPr anchor="ctr">
            <a:normAutofit fontScale="25000" lnSpcReduction="20000"/>
          </a:bodyPr>
          <a:lstStyle/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kumimoji="0" lang="he-IL" sz="11200" b="1" i="0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מקורות:     </a:t>
            </a:r>
            <a:r>
              <a:rPr kumimoji="0" lang="he-IL" sz="1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הכנסות קהילה שוטפות (מיסים, השכרות)</a:t>
            </a: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kumimoji="0" lang="he-IL" sz="1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שימושים:   </a:t>
            </a:r>
            <a:r>
              <a:rPr kumimoji="0" lang="he-IL" sz="1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הוצאות קהילה שוטפות (ענפים, ועדות)</a:t>
            </a: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kumimoji="0" lang="he-IL" sz="1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מקורות:     </a:t>
            </a:r>
            <a:r>
              <a:rPr kumimoji="0" lang="he-IL" sz="1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העברה קבועה מהעסקים </a:t>
            </a: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kumimoji="0" lang="he-IL" sz="11200" b="1" i="0" u="none" strike="noStrike" kern="0" cap="none" spc="0" normalizeH="0" baseline="0" noProof="0" dirty="0">
                <a:ln>
                  <a:noFill/>
                </a:ln>
                <a:solidFill>
                  <a:srgbClr val="696E72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סה"כ תקציב מאוזן </a:t>
            </a: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kumimoji="0" lang="he-IL" sz="1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מקורות:     </a:t>
            </a:r>
            <a:r>
              <a:rPr kumimoji="0" lang="he-IL" sz="1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העברה מהעסקים לאחר מאזן (50%)</a:t>
            </a: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kumimoji="0" lang="he-IL" sz="1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שימושים:  </a:t>
            </a:r>
            <a:r>
              <a:rPr kumimoji="0" lang="he-IL" sz="1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sha" panose="020B0502040204020203" pitchFamily="34" charset="-79"/>
                <a:cs typeface="Gisha" panose="020B0502040204020203" pitchFamily="34" charset="-79"/>
                <a:sym typeface="Barlow"/>
              </a:rPr>
              <a:t>הסדרי מעבר, פרויקט 120, השקעות שוטפות, חלוקת פירות נכסים.</a:t>
            </a:r>
          </a:p>
          <a:p>
            <a:pPr marL="0" indent="0">
              <a:lnSpc>
                <a:spcPct val="200000"/>
              </a:lnSpc>
              <a:buNone/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>
              <a:buNone/>
            </a:pPr>
            <a:endParaRPr lang="he-IL" sz="4800" b="1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3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6B09E95C-1FCE-5E2A-714E-A8DD41A1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הצעה לתקציב 2025</a:t>
            </a:r>
            <a:endParaRPr lang="he-IL" sz="8000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5BA3D46-C2D7-863C-42E6-5CE5B6A9C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1970"/>
            <a:ext cx="9724031" cy="4671492"/>
          </a:xfrm>
        </p:spPr>
        <p:txBody>
          <a:bodyPr anchor="ctr">
            <a:normAutofit/>
          </a:bodyPr>
          <a:lstStyle/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9603FA4-18B9-34F2-0E0A-623EB13D1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0" y="26114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04A66B64-47ED-A86D-009F-FD9A4C193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047043"/>
              </p:ext>
            </p:extLst>
          </p:nvPr>
        </p:nvGraphicFramePr>
        <p:xfrm>
          <a:off x="3224071" y="1616089"/>
          <a:ext cx="5743853" cy="5241913"/>
        </p:xfrm>
        <a:graphic>
          <a:graphicData uri="http://schemas.openxmlformats.org/drawingml/2006/table">
            <a:tbl>
              <a:tblPr rtl="1" firstRow="1" firstCol="1" bandRow="1"/>
              <a:tblGrid>
                <a:gridCol w="4538896">
                  <a:extLst>
                    <a:ext uri="{9D8B030D-6E8A-4147-A177-3AD203B41FA5}">
                      <a16:colId xmlns:a16="http://schemas.microsoft.com/office/drawing/2014/main" val="4029418128"/>
                    </a:ext>
                  </a:extLst>
                </a:gridCol>
                <a:gridCol w="1204957">
                  <a:extLst>
                    <a:ext uri="{9D8B030D-6E8A-4147-A177-3AD203B41FA5}">
                      <a16:colId xmlns:a16="http://schemas.microsoft.com/office/drawing/2014/main" val="3067949561"/>
                    </a:ext>
                  </a:extLst>
                </a:gridCol>
              </a:tblGrid>
              <a:tr h="328324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סך הכל</a:t>
                      </a:r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הכנסות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14,382</a:t>
                      </a:r>
                    </a:p>
                  </a:txBody>
                  <a:tcPr marL="7812" marR="7812" marT="78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291648"/>
                  </a:ext>
                </a:extLst>
              </a:tr>
              <a:tr h="336333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הוצאות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20,131-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4845472"/>
                  </a:ext>
                </a:extLst>
              </a:tr>
              <a:tr h="336333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סך הכל</a:t>
                      </a:r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תקציב קהילה שוטף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5749-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654759"/>
                  </a:ext>
                </a:extLst>
              </a:tr>
              <a:tr h="328324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העברה שוטפת מהעסק לקהילה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5,000</a:t>
                      </a:r>
                    </a:p>
                  </a:txBody>
                  <a:tcPr marL="7812" marR="7812" marT="78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78099"/>
                  </a:ext>
                </a:extLst>
              </a:tr>
              <a:tr h="448443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סך הכל</a:t>
                      </a:r>
                      <a:r>
                        <a:rPr lang="he-IL" sz="2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תקציב קהילה שוטף</a:t>
                      </a:r>
                      <a:endParaRPr lang="he-IL" sz="2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749-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8204"/>
                  </a:ext>
                </a:extLst>
              </a:tr>
              <a:tr h="376372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העברה מחיסכון קהילה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749</a:t>
                      </a:r>
                    </a:p>
                  </a:txBody>
                  <a:tcPr marL="7812" marR="7812" marT="78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7926949"/>
                  </a:ext>
                </a:extLst>
              </a:tr>
              <a:tr h="423916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סך </a:t>
                      </a:r>
                      <a:r>
                        <a:rPr lang="he-IL" sz="2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הכל</a:t>
                      </a:r>
                      <a:r>
                        <a:rPr lang="he-IL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שוטף קהילה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812" marR="7812" marT="78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473980"/>
                  </a:ext>
                </a:extLst>
              </a:tr>
              <a:tr h="376372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מיוחדות והשקעות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2" marR="7812" marT="78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852247"/>
                  </a:ext>
                </a:extLst>
              </a:tr>
              <a:tr h="560555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חלוקת רווחים 2025 - עסק וקהילה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(משוער)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4,500</a:t>
                      </a:r>
                    </a:p>
                  </a:txBody>
                  <a:tcPr marL="7812" marR="7812" marT="78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945489"/>
                  </a:ext>
                </a:extLst>
              </a:tr>
              <a:tr h="336333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הסדרי מעבר חלוקה ראשונה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2,415-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252159"/>
                  </a:ext>
                </a:extLst>
              </a:tr>
              <a:tr h="336333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פרויקט 120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1,600-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140167"/>
                  </a:ext>
                </a:extLst>
              </a:tr>
              <a:tr h="336333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השקעות צרכניות</a:t>
                      </a:r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שוטפות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634-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0410210"/>
                  </a:ext>
                </a:extLst>
              </a:tr>
              <a:tr h="349578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חלוקת פירות נכסים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863901"/>
                  </a:ext>
                </a:extLst>
              </a:tr>
              <a:tr h="368364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תקציב קהילה 2025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898-</a:t>
                      </a:r>
                    </a:p>
                  </a:txBody>
                  <a:tcPr marL="7812" marR="7812" marT="78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564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40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6B09E95C-1FCE-5E2A-714E-A8DD41A1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392" y="310580"/>
            <a:ext cx="9895951" cy="1033669"/>
          </a:xfrm>
        </p:spPr>
        <p:txBody>
          <a:bodyPr>
            <a:noAutofit/>
          </a:bodyPr>
          <a:lstStyle/>
          <a:p>
            <a:pPr algn="ctr"/>
            <a:r>
              <a:rPr lang="he-IL" sz="54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השקעות שוטפות -– </a:t>
            </a:r>
            <a:r>
              <a:rPr lang="he-IL" sz="4800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אלפי</a:t>
            </a:r>
            <a:r>
              <a:rPr lang="he-IL" sz="5400" b="1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he-IL" sz="4800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ש"ח</a:t>
            </a:r>
            <a:endParaRPr lang="he-IL" sz="6600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F6C3DC45-03A6-4500-3941-2A7B9C833F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57309"/>
              </p:ext>
            </p:extLst>
          </p:nvPr>
        </p:nvGraphicFramePr>
        <p:xfrm>
          <a:off x="2462121" y="1597432"/>
          <a:ext cx="6992430" cy="519389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5672181">
                  <a:extLst>
                    <a:ext uri="{9D8B030D-6E8A-4147-A177-3AD203B41FA5}">
                      <a16:colId xmlns:a16="http://schemas.microsoft.com/office/drawing/2014/main" val="2263689766"/>
                    </a:ext>
                  </a:extLst>
                </a:gridCol>
                <a:gridCol w="1320249">
                  <a:extLst>
                    <a:ext uri="{9D8B030D-6E8A-4147-A177-3AD203B41FA5}">
                      <a16:colId xmlns:a16="http://schemas.microsoft.com/office/drawing/2014/main" val="1400833363"/>
                    </a:ext>
                  </a:extLst>
                </a:gridCol>
              </a:tblGrid>
              <a:tr h="40778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b="1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ענף  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b="1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עלות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87723534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ענף המזון – </a:t>
                      </a:r>
                      <a:r>
                        <a:rPr lang="he-IL" sz="18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מחיצות, מכונת שטיפת רצפה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73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4258782569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גן נוי –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פרגולות, מערכות השקיה, כלים</a:t>
                      </a: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53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404229023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בית מורשת –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ארכיון – תוכנה, שיפוץ צריף פיני</a:t>
                      </a: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88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012269580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מכבסה –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קניית </a:t>
                      </a:r>
                      <a:r>
                        <a:rPr lang="he-IL" sz="18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יבשנים</a:t>
                      </a:r>
                      <a:endParaRPr lang="he-IL" sz="1800" u="none" strike="noStrike" kern="1200" dirty="0">
                        <a:solidFill>
                          <a:schemeClr val="dk1"/>
                        </a:solidFill>
                        <a:effectLst/>
                        <a:latin typeface="Gisha" panose="020B0502040204020203" pitchFamily="34" charset="-79"/>
                        <a:ea typeface="+mn-ea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61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994332998"/>
                  </a:ext>
                </a:extLst>
              </a:tr>
              <a:tr h="40778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כלבו -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מקפיא</a:t>
                      </a: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11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295789167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חינוך חברתי –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שיפור חזות וחידוש ציוד</a:t>
                      </a: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80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2340121817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גיל הרך –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ציוד למעון היום החדש, צביעה</a:t>
                      </a: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130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42438418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ועדת דת –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תיקון ספרי תורה</a:t>
                      </a: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30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069351811"/>
                  </a:ext>
                </a:extLst>
              </a:tr>
              <a:tr h="40778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ועדת שיכון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- מזגנים</a:t>
                      </a: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18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721811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ביטחון -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מצלמות</a:t>
                      </a: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237790244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כיבוי אש – </a:t>
                      </a:r>
                      <a:r>
                        <a:rPr lang="he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החלפת מערכת ענף הבגד</a:t>
                      </a: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40</a:t>
                      </a:r>
                      <a:endParaRPr lang="he-IL" sz="21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767796235"/>
                  </a:ext>
                </a:extLst>
              </a:tr>
              <a:tr h="39705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b="1" u="none" strike="noStrike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סה"כ השקעות שוטפות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900" b="1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634</a:t>
                      </a:r>
                      <a:endParaRPr lang="he-IL" sz="1900" b="1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124964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95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E93474C4-2794-E6CE-17B0-6B0728A5F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697" y="278535"/>
            <a:ext cx="9895951" cy="1033669"/>
          </a:xfrm>
        </p:spPr>
        <p:txBody>
          <a:bodyPr>
            <a:noAutofit/>
          </a:bodyPr>
          <a:lstStyle/>
          <a:p>
            <a:pPr algn="ctr"/>
            <a:r>
              <a:rPr lang="he-IL" sz="6600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השקעות מחיסכון</a:t>
            </a: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0F8C134E-DB9D-84E6-016F-806519CAD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12507"/>
              </p:ext>
            </p:extLst>
          </p:nvPr>
        </p:nvGraphicFramePr>
        <p:xfrm>
          <a:off x="3188413" y="1597432"/>
          <a:ext cx="4856460" cy="5260571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399522">
                  <a:extLst>
                    <a:ext uri="{9D8B030D-6E8A-4147-A177-3AD203B41FA5}">
                      <a16:colId xmlns:a16="http://schemas.microsoft.com/office/drawing/2014/main" val="892353568"/>
                    </a:ext>
                  </a:extLst>
                </a:gridCol>
                <a:gridCol w="1456938">
                  <a:extLst>
                    <a:ext uri="{9D8B030D-6E8A-4147-A177-3AD203B41FA5}">
                      <a16:colId xmlns:a16="http://schemas.microsoft.com/office/drawing/2014/main" val="3637823568"/>
                    </a:ext>
                  </a:extLst>
                </a:gridCol>
              </a:tblGrid>
              <a:tr h="375770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b="1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ענף  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b="1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עלות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8990" marR="8990" marT="8990" marB="0" anchor="b"/>
                </a:tc>
                <a:extLst>
                  <a:ext uri="{0D108BD9-81ED-4DB2-BD59-A6C34878D82A}">
                    <a16:rowId xmlns:a16="http://schemas.microsoft.com/office/drawing/2014/main" val="3227989295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בניין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63752819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גגות - איטום/ החלפה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500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69016218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כלבו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 50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3141714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צבע חוץ בתים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100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75097343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marL="0" algn="r" defTabSz="914400" rtl="1" eaLnBrk="1" fontAlgn="b" latinLnBrk="0" hangingPunct="1"/>
                      <a:r>
                        <a:rPr lang="he-I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שיכון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8702452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שיפוץ דירות להשכרה (4 דירות)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430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065098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בלתי צפויים בשל מעברים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100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56676409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שיפוצי אשקוביות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 20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22403673"/>
                  </a:ext>
                </a:extLst>
              </a:tr>
              <a:tr h="281681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שיפוץ בית נוסף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120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9599979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marL="0" algn="r" defTabSz="914400" rtl="1" eaLnBrk="1" fontAlgn="b" latinLnBrk="0" hangingPunct="1"/>
                      <a:r>
                        <a:rPr lang="he-I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בית נעורים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700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326161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marL="0" algn="r" defTabSz="914400" rtl="1" eaLnBrk="1" fontAlgn="b" latinLnBrk="0" hangingPunct="1"/>
                      <a:r>
                        <a:rPr lang="he-IL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+mn-ea"/>
                          <a:cs typeface="Gisha" panose="020B0502040204020203" pitchFamily="34" charset="-79"/>
                        </a:rPr>
                        <a:t>ועדת תכנון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3093670"/>
                  </a:ext>
                </a:extLst>
              </a:tr>
              <a:tr h="515076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u="none" strike="noStrike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חניית בוסטר 600,000 ₪ + כביש מרפאה 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950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3520910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תיקון שבילים  ודרכים-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   110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03117309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u="none" strike="noStrike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פרויקט 120</a:t>
                      </a:r>
                      <a:endParaRPr lang="he-IL" sz="1600" b="1" i="0" u="none" strike="noStrike">
                        <a:solidFill>
                          <a:srgbClr val="0C769E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1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1830491"/>
                  </a:ext>
                </a:extLst>
              </a:tr>
              <a:tr h="271622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ארבעה בתים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 3,000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3552970"/>
                  </a:ext>
                </a:extLst>
              </a:tr>
              <a:tr h="27847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השתתפות בבניית המעון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150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1384106"/>
                  </a:ext>
                </a:extLst>
              </a:tr>
              <a:tr h="27847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סה"כ השקעות מחיסכון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b="1" u="none" strike="noStrike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       5,560 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6332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15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3A5C91-14A7-452E-2193-155126644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5B61DB6-17D5-15AE-77B0-C8B9385E7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387641-3613-809B-2299-7F6CA250E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D7DAD4-2173-2FBF-4D55-6BBD2F5E91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B226F5-0534-042C-0023-2C8137ACB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DFB7B3-5EF0-0836-220E-9E7D6326C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72901F98-201D-4AFF-2753-CB81479A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Autofit/>
          </a:bodyPr>
          <a:lstStyle/>
          <a:p>
            <a:pPr algn="ctr"/>
            <a:r>
              <a:rPr lang="he-IL" sz="6000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הוצאות והכנסות חיסכון קהילה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A6FD7CE-8BD8-205A-F733-2CE9151BB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699" y="1594087"/>
            <a:ext cx="10036851" cy="5267258"/>
          </a:xfrm>
        </p:spPr>
        <p:txBody>
          <a:bodyPr anchor="ctr">
            <a:normAutofit/>
          </a:bodyPr>
          <a:lstStyle/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lang="he-IL" kern="0" dirty="0">
              <a:solidFill>
                <a:srgbClr val="0070C0"/>
              </a:solidFill>
              <a:latin typeface="Gisha" panose="020B0502040204020203" pitchFamily="34" charset="-79"/>
              <a:cs typeface="Gisha" panose="020B0502040204020203" pitchFamily="34" charset="-79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0" indent="0">
              <a:lnSpc>
                <a:spcPct val="200000"/>
              </a:lnSpc>
              <a:buNone/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>
              <a:buNone/>
            </a:pPr>
            <a:endParaRPr lang="he-IL" sz="4800" b="1" dirty="0">
              <a:latin typeface="Abadi" panose="020B0604020104020204" pitchFamily="34" charset="0"/>
            </a:endParaRP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112E622E-A4E7-D8DD-875E-FF37C181D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798918"/>
              </p:ext>
            </p:extLst>
          </p:nvPr>
        </p:nvGraphicFramePr>
        <p:xfrm>
          <a:off x="1696546" y="2191110"/>
          <a:ext cx="8059215" cy="3234906"/>
        </p:xfrm>
        <a:graphic>
          <a:graphicData uri="http://schemas.openxmlformats.org/drawingml/2006/table">
            <a:tbl>
              <a:tblPr rtl="1"/>
              <a:tblGrid>
                <a:gridCol w="6368536">
                  <a:extLst>
                    <a:ext uri="{9D8B030D-6E8A-4147-A177-3AD203B41FA5}">
                      <a16:colId xmlns:a16="http://schemas.microsoft.com/office/drawing/2014/main" val="3875058229"/>
                    </a:ext>
                  </a:extLst>
                </a:gridCol>
                <a:gridCol w="1690679">
                  <a:extLst>
                    <a:ext uri="{9D8B030D-6E8A-4147-A177-3AD203B41FA5}">
                      <a16:colId xmlns:a16="http://schemas.microsoft.com/office/drawing/2014/main" val="3622847846"/>
                    </a:ext>
                  </a:extLst>
                </a:gridCol>
              </a:tblGrid>
              <a:tr h="74837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יתרה בחיסכון קהילה סוף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800" b="0" i="0" u="none" strike="noStrike" dirty="0">
                          <a:solidFill>
                            <a:srgbClr val="0070C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10,879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655665"/>
                  </a:ext>
                </a:extLst>
              </a:tr>
              <a:tr h="74837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תוכנית השקעות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800" b="0" i="0" u="none" strike="noStrike" dirty="0">
                          <a:solidFill>
                            <a:srgbClr val="FF000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5560-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114835"/>
                  </a:ext>
                </a:extLst>
              </a:tr>
              <a:tr h="74837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חלוקת 50% רווחי קיבוץ לאחר מאזן 2024 - משוער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800" b="0" i="0" u="none" strike="noStrike" dirty="0">
                          <a:solidFill>
                            <a:srgbClr val="0070C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5259601"/>
                  </a:ext>
                </a:extLst>
              </a:tr>
              <a:tr h="989784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סה"כ חיסכון קהילה לתחילת השינוי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3600" b="1" i="0" u="none" strike="noStrike" dirty="0">
                          <a:solidFill>
                            <a:srgbClr val="0070C0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13,319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271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490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29342A-A7FD-4636-24E8-70661DC9D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57A40D-D107-A81B-B424-88D626CCE5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0E4C93-A604-3061-7A89-C3E40B936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516C58-7184-3191-CFB2-FDCBC38BB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D6875E-FDB9-074D-4B42-76AF260279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A42707-43A1-90EE-1F3D-513F4C518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A0B62A1A-D938-AA77-876B-C9207D073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Autofit/>
          </a:bodyPr>
          <a:lstStyle/>
          <a:p>
            <a:pPr algn="ctr"/>
            <a:r>
              <a:rPr lang="he-IL" sz="6000" dirty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הצעה לשימוש ביתרות כספים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774753E-89DB-D779-DFF7-4B8F4DEFB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868732" y="4389240"/>
            <a:ext cx="10036851" cy="4132053"/>
          </a:xfrm>
        </p:spPr>
        <p:txBody>
          <a:bodyPr anchor="ctr">
            <a:normAutofit/>
          </a:bodyPr>
          <a:lstStyle/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lang="he-IL" kern="0" dirty="0">
              <a:solidFill>
                <a:srgbClr val="0070C0"/>
              </a:solidFill>
              <a:latin typeface="Gisha" panose="020B0502040204020203" pitchFamily="34" charset="-79"/>
              <a:cs typeface="Gisha" panose="020B0502040204020203" pitchFamily="34" charset="-79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cs typeface="Heebo"/>
              <a:sym typeface="Barlow"/>
            </a:endParaRPr>
          </a:p>
          <a:p>
            <a:pPr marL="0" indent="0">
              <a:lnSpc>
                <a:spcPct val="200000"/>
              </a:lnSpc>
              <a:buNone/>
            </a:pP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>
              <a:buNone/>
            </a:pPr>
            <a:endParaRPr lang="he-IL" sz="4800" b="1" dirty="0">
              <a:latin typeface="Abadi" panose="020B0604020104020204" pitchFamily="34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56127FA9-41D4-01FA-22DC-613588CB63F3}"/>
              </a:ext>
            </a:extLst>
          </p:cNvPr>
          <p:cNvSpPr txBox="1"/>
          <p:nvPr/>
        </p:nvSpPr>
        <p:spPr>
          <a:xfrm>
            <a:off x="832282" y="2636333"/>
            <a:ext cx="10027328" cy="3713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-228600" algn="r" defTabSz="914400" rtl="1" eaLnBrk="1" fontAlgn="b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32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סה"כ חיסכון קהילה סוף 2024 – </a:t>
            </a:r>
            <a:r>
              <a:rPr kumimoji="0" lang="he-IL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13.319 מיליון</a:t>
            </a:r>
            <a:endParaRPr kumimoji="0" lang="he-IL" sz="3200" b="0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kumimoji="0" lang="he-IL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rlow"/>
                <a:ea typeface="+mn-ea"/>
                <a:cs typeface="Heebo"/>
                <a:sym typeface="Barlow"/>
              </a:rPr>
              <a:t>1,800,000</a:t>
            </a:r>
            <a:r>
              <a:rPr kumimoji="0" lang="he-IL" sz="2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rlow"/>
                <a:ea typeface="+mn-ea"/>
                <a:cs typeface="Heebo"/>
                <a:sym typeface="Barlow"/>
              </a:rPr>
              <a:t>– חלוקת מענק התארגנות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rlow"/>
                <a:ea typeface="+mn-ea"/>
                <a:cs typeface="Heebo"/>
                <a:sym typeface="Barlow"/>
              </a:rPr>
              <a:t>)</a:t>
            </a: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rlow"/>
                <a:ea typeface="+mn-ea"/>
                <a:cs typeface="Heebo"/>
                <a:sym typeface="Barlow"/>
              </a:rPr>
              <a:t>כ-12,000 לבית אב)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rlow"/>
                <a:ea typeface="+mn-ea"/>
                <a:cs typeface="Heebo"/>
                <a:sym typeface="Barlow"/>
              </a:rPr>
              <a:t>  </a:t>
            </a:r>
            <a:endParaRPr kumimoji="0" lang="he-IL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ea typeface="+mn-ea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kumimoji="0" lang="he-IL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rlow"/>
                <a:ea typeface="+mn-ea"/>
                <a:cs typeface="Heebo"/>
                <a:sym typeface="Barlow"/>
              </a:rPr>
              <a:t>150,000 </a:t>
            </a:r>
            <a:r>
              <a:rPr kumimoji="0" lang="he-IL" sz="2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rlow"/>
                <a:ea typeface="+mn-ea"/>
                <a:cs typeface="Heebo"/>
                <a:sym typeface="Barlow"/>
              </a:rPr>
              <a:t>– כלבו ומכבסה אפריל</a:t>
            </a: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kumimoji="0" lang="he-IL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rlow"/>
                <a:ea typeface="+mn-ea"/>
                <a:cs typeface="Heebo"/>
                <a:sym typeface="Barlow"/>
              </a:rPr>
              <a:t>900,000</a:t>
            </a:r>
            <a:r>
              <a:rPr kumimoji="0" lang="he-IL" sz="2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rlow"/>
                <a:ea typeface="+mn-ea"/>
                <a:cs typeface="Heebo"/>
                <a:sym typeface="Barlow"/>
              </a:rPr>
              <a:t> – כיסוי גרעון קהילה 2025</a:t>
            </a: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r>
              <a:rPr lang="he-IL" sz="2800" b="1" kern="0" dirty="0">
                <a:solidFill>
                  <a:srgbClr val="0070C0"/>
                </a:solidFill>
                <a:latin typeface="Barlow"/>
                <a:cs typeface="Heebo"/>
                <a:sym typeface="Barlow"/>
              </a:rPr>
              <a:t>סה"כ חיסכון קהילה לתחילת השינוי – כ-10 מיליון</a:t>
            </a:r>
            <a:endParaRPr kumimoji="0" lang="he-IL" sz="2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ea typeface="+mn-ea"/>
              <a:cs typeface="Heebo"/>
              <a:sym typeface="Barlow"/>
            </a:endParaRPr>
          </a:p>
          <a:p>
            <a:pPr marL="609585" marR="0" lvl="0" indent="-440256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rdo"/>
              <a:buChar char="●"/>
              <a:tabLst/>
              <a:defRPr/>
            </a:pPr>
            <a:endParaRPr kumimoji="0" lang="he-IL" sz="28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rlow"/>
              <a:ea typeface="+mn-ea"/>
              <a:cs typeface="Heebo"/>
              <a:sym typeface="Barlow"/>
            </a:endParaRPr>
          </a:p>
        </p:txBody>
      </p:sp>
    </p:spTree>
    <p:extLst>
      <p:ext uri="{BB962C8B-B14F-4D97-AF65-F5344CB8AC3E}">
        <p14:creationId xmlns:p14="http://schemas.microsoft.com/office/powerpoint/2010/main" val="122344436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D60275FDC5CE40B07379866715D515" ma:contentTypeVersion="3" ma:contentTypeDescription="Create a new document." ma:contentTypeScope="" ma:versionID="53c01b508effc553056e48cf57fc711a">
  <xsd:schema xmlns:xsd="http://www.w3.org/2001/XMLSchema" xmlns:xs="http://www.w3.org/2001/XMLSchema" xmlns:p="http://schemas.microsoft.com/office/2006/metadata/properties" xmlns:ns3="0e1fcda4-e687-488f-a256-a200406c3227" targetNamespace="http://schemas.microsoft.com/office/2006/metadata/properties" ma:root="true" ma:fieldsID="b0b36bcf47b48d87fc8aab02dec432f7" ns3:_="">
    <xsd:import namespace="0e1fcda4-e687-488f-a256-a200406c32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fcda4-e687-488f-a256-a200406c32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3DF8BD-6689-4AFD-9A20-DB5530ED0B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047D78-6287-49BA-AEDC-BDB3F7A70FC5}">
  <ds:schemaRefs>
    <ds:schemaRef ds:uri="http://schemas.openxmlformats.org/package/2006/metadata/core-properties"/>
    <ds:schemaRef ds:uri="http://purl.org/dc/elements/1.1/"/>
    <ds:schemaRef ds:uri="http://purl.org/dc/dcmitype/"/>
    <ds:schemaRef ds:uri="0e1fcda4-e687-488f-a256-a200406c3227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3E1CC84-FC4E-411E-8463-A65F165891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1fcda4-e687-488f-a256-a200406c32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7341</TotalTime>
  <Words>547</Words>
  <Application>Microsoft Office PowerPoint</Application>
  <PresentationFormat>מסך רחב</PresentationFormat>
  <Paragraphs>213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20" baseType="lpstr">
      <vt:lpstr>Abadi</vt:lpstr>
      <vt:lpstr>Arial</vt:lpstr>
      <vt:lpstr>Barlow</vt:lpstr>
      <vt:lpstr>Calibri</vt:lpstr>
      <vt:lpstr>Calibri Light</vt:lpstr>
      <vt:lpstr>Cardo</vt:lpstr>
      <vt:lpstr>David</vt:lpstr>
      <vt:lpstr>Gisha</vt:lpstr>
      <vt:lpstr>Times New Roman</vt:lpstr>
      <vt:lpstr>ערכת נושא Office</vt:lpstr>
      <vt:lpstr>מצגת של PowerPoint‏</vt:lpstr>
      <vt:lpstr>נושאים מרכזיים בתכנון תקציב 2025</vt:lpstr>
      <vt:lpstr>השפעות על תקציב 2025</vt:lpstr>
      <vt:lpstr>מבנה תקציב הקהילה – קיבוץ מתחדש</vt:lpstr>
      <vt:lpstr>הצעה לתקציב 2025</vt:lpstr>
      <vt:lpstr>השקעות שוטפות -– אלפי ש"ח</vt:lpstr>
      <vt:lpstr>השקעות מחיסכון</vt:lpstr>
      <vt:lpstr>הוצאות והכנסות חיסכון קהילה</vt:lpstr>
      <vt:lpstr>הצעה לשימוש ביתרות כספים</vt:lpstr>
      <vt:lpstr>תחזית הכנסות והתחייבויות להשקעות - ללא שכונה חדשה – במיליוני ש"ח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Tamar Sorek</dc:creator>
  <cp:lastModifiedBy>Tamar Sorek</cp:lastModifiedBy>
  <cp:revision>16</cp:revision>
  <dcterms:created xsi:type="dcterms:W3CDTF">2024-01-29T08:49:09Z</dcterms:created>
  <dcterms:modified xsi:type="dcterms:W3CDTF">2025-03-05T15:08:08Z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0x0101003DD60275FDC5CE40B07379866715D515</vt:lpwstr>
  </property>
</Properties>
</file>